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73" r:id="rId5"/>
  </p:sldMasterIdLst>
  <p:notesMasterIdLst>
    <p:notesMasterId r:id="rId28"/>
  </p:notesMasterIdLst>
  <p:handoutMasterIdLst>
    <p:handoutMasterId r:id="rId29"/>
  </p:handoutMasterIdLst>
  <p:sldIdLst>
    <p:sldId id="256" r:id="rId6"/>
    <p:sldId id="684" r:id="rId7"/>
    <p:sldId id="710" r:id="rId8"/>
    <p:sldId id="827" r:id="rId9"/>
    <p:sldId id="828" r:id="rId10"/>
    <p:sldId id="825" r:id="rId11"/>
    <p:sldId id="711" r:id="rId12"/>
    <p:sldId id="712" r:id="rId13"/>
    <p:sldId id="714" r:id="rId14"/>
    <p:sldId id="820" r:id="rId15"/>
    <p:sldId id="821" r:id="rId16"/>
    <p:sldId id="822" r:id="rId17"/>
    <p:sldId id="823" r:id="rId18"/>
    <p:sldId id="824" r:id="rId19"/>
    <p:sldId id="715" r:id="rId20"/>
    <p:sldId id="716" r:id="rId21"/>
    <p:sldId id="826" r:id="rId22"/>
    <p:sldId id="818" r:id="rId23"/>
    <p:sldId id="815" r:id="rId24"/>
    <p:sldId id="819" r:id="rId25"/>
    <p:sldId id="709" r:id="rId26"/>
    <p:sldId id="748" r:id="rId2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D57FC00-C746-FD1C-9EA2-60702497E34D}" name="RSA" initials="RSA" userId="RSA" providerId="None"/>
  <p188:author id="{9A80CE04-B192-3E7B-4066-43029992655D}" name="Brizzo, Ashley" initials="BA" userId="S::Ashley.Brizzo@ed.gov::5d0fdd01-d5c3-4525-b064-bb7338558519" providerId="AD"/>
  <p188:author id="{1309AD2E-1C1E-9EBF-81CB-B85D4599A54B}" name="Quinn, Michael" initials="QM" userId="S::michael.quinn@ed.gov::a91ec2a6-c315-4501-9ef1-c73d27a37f11" providerId="AD"/>
  <p188:author id="{82199686-8B7A-2896-2FE6-A477465806E7}" name="Pope, Christopher" initials="PC" userId="S::christopher.pope@ed.gov::3e824738-3c15-407e-aec0-fbbf61816bec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Quinn, Michael" initials="QM" lastIdx="1" clrIdx="0">
    <p:extLst>
      <p:ext uri="{19B8F6BF-5375-455C-9EA6-DF929625EA0E}">
        <p15:presenceInfo xmlns:p15="http://schemas.microsoft.com/office/powerpoint/2012/main" userId="S-1-5-21-1346774070-2971518894-2594203742-24431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94BA"/>
    <a:srgbClr val="3450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39094F-6935-4BA4-BB92-C654D029FFF0}" v="9" dt="2024-10-21T17:40:24.4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1903" autoAdjust="0"/>
  </p:normalViewPr>
  <p:slideViewPr>
    <p:cSldViewPr snapToGrid="0">
      <p:cViewPr varScale="1">
        <p:scale>
          <a:sx n="67" d="100"/>
          <a:sy n="67" d="100"/>
        </p:scale>
        <p:origin x="62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37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36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commentAuthors" Target="commentAuthors.xml"/><Relationship Id="rId35" Type="http://schemas.microsoft.com/office/2016/11/relationships/changesInfo" Target="changesInfos/changesInfo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pe, Christopher" userId="3e824738-3c15-407e-aec0-fbbf61816bec" providerId="ADAL" clId="{3F39094F-6935-4BA4-BB92-C654D029FFF0}"/>
    <pc:docChg chg="undo custSel addSld delSld modSld sldOrd">
      <pc:chgData name="Pope, Christopher" userId="3e824738-3c15-407e-aec0-fbbf61816bec" providerId="ADAL" clId="{3F39094F-6935-4BA4-BB92-C654D029FFF0}" dt="2024-10-21T18:09:01.098" v="1121" actId="20577"/>
      <pc:docMkLst>
        <pc:docMk/>
      </pc:docMkLst>
      <pc:sldChg chg="modSp mod">
        <pc:chgData name="Pope, Christopher" userId="3e824738-3c15-407e-aec0-fbbf61816bec" providerId="ADAL" clId="{3F39094F-6935-4BA4-BB92-C654D029FFF0}" dt="2024-10-21T17:39:38.269" v="765" actId="1076"/>
        <pc:sldMkLst>
          <pc:docMk/>
          <pc:sldMk cId="2072532606" sldId="256"/>
        </pc:sldMkLst>
        <pc:spChg chg="mod">
          <ac:chgData name="Pope, Christopher" userId="3e824738-3c15-407e-aec0-fbbf61816bec" providerId="ADAL" clId="{3F39094F-6935-4BA4-BB92-C654D029FFF0}" dt="2024-10-21T17:39:38.269" v="765" actId="1076"/>
          <ac:spMkLst>
            <pc:docMk/>
            <pc:sldMk cId="2072532606" sldId="256"/>
            <ac:spMk id="2" creationId="{650B2DBE-3E8D-46B7-AE3A-FC6069AC4A2F}"/>
          </ac:spMkLst>
        </pc:spChg>
      </pc:sldChg>
      <pc:sldChg chg="modSp mod">
        <pc:chgData name="Pope, Christopher" userId="3e824738-3c15-407e-aec0-fbbf61816bec" providerId="ADAL" clId="{3F39094F-6935-4BA4-BB92-C654D029FFF0}" dt="2024-10-19T17:31:08.830" v="705" actId="207"/>
        <pc:sldMkLst>
          <pc:docMk/>
          <pc:sldMk cId="970648804" sldId="684"/>
        </pc:sldMkLst>
        <pc:spChg chg="mod">
          <ac:chgData name="Pope, Christopher" userId="3e824738-3c15-407e-aec0-fbbf61816bec" providerId="ADAL" clId="{3F39094F-6935-4BA4-BB92-C654D029FFF0}" dt="2024-10-19T17:28:16.931" v="617" actId="1076"/>
          <ac:spMkLst>
            <pc:docMk/>
            <pc:sldMk cId="970648804" sldId="684"/>
            <ac:spMk id="11" creationId="{4817AEE5-A52E-4CC9-990C-06817A53B278}"/>
          </ac:spMkLst>
        </pc:spChg>
        <pc:spChg chg="mod">
          <ac:chgData name="Pope, Christopher" userId="3e824738-3c15-407e-aec0-fbbf61816bec" providerId="ADAL" clId="{3F39094F-6935-4BA4-BB92-C654D029FFF0}" dt="2024-10-19T17:31:08.830" v="705" actId="207"/>
          <ac:spMkLst>
            <pc:docMk/>
            <pc:sldMk cId="970648804" sldId="684"/>
            <ac:spMk id="12" creationId="{3FA0D23F-D921-4E47-8904-4069D2DE6FE9}"/>
          </ac:spMkLst>
        </pc:spChg>
      </pc:sldChg>
      <pc:sldChg chg="delSp modSp mod">
        <pc:chgData name="Pope, Christopher" userId="3e824738-3c15-407e-aec0-fbbf61816bec" providerId="ADAL" clId="{3F39094F-6935-4BA4-BB92-C654D029FFF0}" dt="2024-10-19T17:23:15.814" v="510" actId="207"/>
        <pc:sldMkLst>
          <pc:docMk/>
          <pc:sldMk cId="1938942181" sldId="709"/>
        </pc:sldMkLst>
        <pc:spChg chg="mod">
          <ac:chgData name="Pope, Christopher" userId="3e824738-3c15-407e-aec0-fbbf61816bec" providerId="ADAL" clId="{3F39094F-6935-4BA4-BB92-C654D029FFF0}" dt="2024-10-19T17:23:15.814" v="510" actId="207"/>
          <ac:spMkLst>
            <pc:docMk/>
            <pc:sldMk cId="1938942181" sldId="709"/>
            <ac:spMk id="2" creationId="{14E1D45B-41D9-40D4-A86A-5B512FF08AD7}"/>
          </ac:spMkLst>
        </pc:spChg>
        <pc:spChg chg="del">
          <ac:chgData name="Pope, Christopher" userId="3e824738-3c15-407e-aec0-fbbf61816bec" providerId="ADAL" clId="{3F39094F-6935-4BA4-BB92-C654D029FFF0}" dt="2024-10-19T17:22:58.560" v="489" actId="21"/>
          <ac:spMkLst>
            <pc:docMk/>
            <pc:sldMk cId="1938942181" sldId="709"/>
            <ac:spMk id="3" creationId="{A2F2AE5E-80F2-46B3-A665-AD2C72E90A0A}"/>
          </ac:spMkLst>
        </pc:spChg>
      </pc:sldChg>
      <pc:sldChg chg="delSp modSp mod">
        <pc:chgData name="Pope, Christopher" userId="3e824738-3c15-407e-aec0-fbbf61816bec" providerId="ADAL" clId="{3F39094F-6935-4BA4-BB92-C654D029FFF0}" dt="2024-10-19T17:29:45.488" v="632" actId="21"/>
        <pc:sldMkLst>
          <pc:docMk/>
          <pc:sldMk cId="1513482336" sldId="710"/>
        </pc:sldMkLst>
        <pc:spChg chg="mod">
          <ac:chgData name="Pope, Christopher" userId="3e824738-3c15-407e-aec0-fbbf61816bec" providerId="ADAL" clId="{3F39094F-6935-4BA4-BB92-C654D029FFF0}" dt="2024-10-19T17:29:32.467" v="630" actId="20577"/>
          <ac:spMkLst>
            <pc:docMk/>
            <pc:sldMk cId="1513482336" sldId="710"/>
            <ac:spMk id="2" creationId="{14E1D45B-41D9-40D4-A86A-5B512FF08AD7}"/>
          </ac:spMkLst>
        </pc:spChg>
        <pc:spChg chg="del mod">
          <ac:chgData name="Pope, Christopher" userId="3e824738-3c15-407e-aec0-fbbf61816bec" providerId="ADAL" clId="{3F39094F-6935-4BA4-BB92-C654D029FFF0}" dt="2024-10-19T17:29:45.488" v="632" actId="21"/>
          <ac:spMkLst>
            <pc:docMk/>
            <pc:sldMk cId="1513482336" sldId="710"/>
            <ac:spMk id="3" creationId="{A2F2AE5E-80F2-46B3-A665-AD2C72E90A0A}"/>
          </ac:spMkLst>
        </pc:spChg>
      </pc:sldChg>
      <pc:sldChg chg="modSp mod">
        <pc:chgData name="Pope, Christopher" userId="3e824738-3c15-407e-aec0-fbbf61816bec" providerId="ADAL" clId="{3F39094F-6935-4BA4-BB92-C654D029FFF0}" dt="2024-10-19T17:19:32.399" v="428" actId="207"/>
        <pc:sldMkLst>
          <pc:docMk/>
          <pc:sldMk cId="3360469825" sldId="711"/>
        </pc:sldMkLst>
        <pc:spChg chg="mod">
          <ac:chgData name="Pope, Christopher" userId="3e824738-3c15-407e-aec0-fbbf61816bec" providerId="ADAL" clId="{3F39094F-6935-4BA4-BB92-C654D029FFF0}" dt="2024-10-19T17:19:32.399" v="428" actId="207"/>
          <ac:spMkLst>
            <pc:docMk/>
            <pc:sldMk cId="3360469825" sldId="711"/>
            <ac:spMk id="2" creationId="{3B2B6CAE-F1D4-0E17-FBEF-8D437FA24E19}"/>
          </ac:spMkLst>
        </pc:spChg>
      </pc:sldChg>
      <pc:sldChg chg="modSp mod ord">
        <pc:chgData name="Pope, Christopher" userId="3e824738-3c15-407e-aec0-fbbf61816bec" providerId="ADAL" clId="{3F39094F-6935-4BA4-BB92-C654D029FFF0}" dt="2024-10-21T17:39:47.546" v="767"/>
        <pc:sldMkLst>
          <pc:docMk/>
          <pc:sldMk cId="2015608362" sldId="712"/>
        </pc:sldMkLst>
        <pc:spChg chg="mod">
          <ac:chgData name="Pope, Christopher" userId="3e824738-3c15-407e-aec0-fbbf61816bec" providerId="ADAL" clId="{3F39094F-6935-4BA4-BB92-C654D029FFF0}" dt="2024-10-19T17:21:24.493" v="469" actId="1076"/>
          <ac:spMkLst>
            <pc:docMk/>
            <pc:sldMk cId="2015608362" sldId="712"/>
            <ac:spMk id="2" creationId="{64269BB7-CD1F-0A88-E73B-2B52ED2FAF52}"/>
          </ac:spMkLst>
        </pc:spChg>
      </pc:sldChg>
      <pc:sldChg chg="modSp mod">
        <pc:chgData name="Pope, Christopher" userId="3e824738-3c15-407e-aec0-fbbf61816bec" providerId="ADAL" clId="{3F39094F-6935-4BA4-BB92-C654D029FFF0}" dt="2024-10-21T14:16:41.068" v="751" actId="1076"/>
        <pc:sldMkLst>
          <pc:docMk/>
          <pc:sldMk cId="862278845" sldId="714"/>
        </pc:sldMkLst>
        <pc:spChg chg="mod">
          <ac:chgData name="Pope, Christopher" userId="3e824738-3c15-407e-aec0-fbbf61816bec" providerId="ADAL" clId="{3F39094F-6935-4BA4-BB92-C654D029FFF0}" dt="2024-10-19T17:19:41.143" v="431" actId="207"/>
          <ac:spMkLst>
            <pc:docMk/>
            <pc:sldMk cId="862278845" sldId="714"/>
            <ac:spMk id="3" creationId="{40781DFB-DDA1-55E5-3941-93C269EDDEEE}"/>
          </ac:spMkLst>
        </pc:spChg>
        <pc:graphicFrameChg chg="mod">
          <ac:chgData name="Pope, Christopher" userId="3e824738-3c15-407e-aec0-fbbf61816bec" providerId="ADAL" clId="{3F39094F-6935-4BA4-BB92-C654D029FFF0}" dt="2024-10-21T14:16:41.068" v="751" actId="1076"/>
          <ac:graphicFrameMkLst>
            <pc:docMk/>
            <pc:sldMk cId="862278845" sldId="714"/>
            <ac:graphicFrameMk id="2" creationId="{80CF29C5-7CB0-6DD3-E19D-2C8234FDFE87}"/>
          </ac:graphicFrameMkLst>
        </pc:graphicFrameChg>
      </pc:sldChg>
      <pc:sldChg chg="modSp mod">
        <pc:chgData name="Pope, Christopher" userId="3e824738-3c15-407e-aec0-fbbf61816bec" providerId="ADAL" clId="{3F39094F-6935-4BA4-BB92-C654D029FFF0}" dt="2024-10-19T17:32:13.629" v="716" actId="1076"/>
        <pc:sldMkLst>
          <pc:docMk/>
          <pc:sldMk cId="2614430624" sldId="715"/>
        </pc:sldMkLst>
        <pc:spChg chg="mod">
          <ac:chgData name="Pope, Christopher" userId="3e824738-3c15-407e-aec0-fbbf61816bec" providerId="ADAL" clId="{3F39094F-6935-4BA4-BB92-C654D029FFF0}" dt="2024-10-19T17:21:30.439" v="470" actId="255"/>
          <ac:spMkLst>
            <pc:docMk/>
            <pc:sldMk cId="2614430624" sldId="715"/>
            <ac:spMk id="3" creationId="{40781DFB-DDA1-55E5-3941-93C269EDDEEE}"/>
          </ac:spMkLst>
        </pc:spChg>
        <pc:spChg chg="mod">
          <ac:chgData name="Pope, Christopher" userId="3e824738-3c15-407e-aec0-fbbf61816bec" providerId="ADAL" clId="{3F39094F-6935-4BA4-BB92-C654D029FFF0}" dt="2024-10-19T17:32:13.629" v="716" actId="1076"/>
          <ac:spMkLst>
            <pc:docMk/>
            <pc:sldMk cId="2614430624" sldId="715"/>
            <ac:spMk id="4" creationId="{652E0B46-7ED5-8F7A-A618-676E68C6AC5E}"/>
          </ac:spMkLst>
        </pc:spChg>
      </pc:sldChg>
      <pc:sldChg chg="modSp mod">
        <pc:chgData name="Pope, Christopher" userId="3e824738-3c15-407e-aec0-fbbf61816bec" providerId="ADAL" clId="{3F39094F-6935-4BA4-BB92-C654D029FFF0}" dt="2024-10-19T17:32:19.371" v="717" actId="1076"/>
        <pc:sldMkLst>
          <pc:docMk/>
          <pc:sldMk cId="349796318" sldId="716"/>
        </pc:sldMkLst>
        <pc:spChg chg="mod">
          <ac:chgData name="Pope, Christopher" userId="3e824738-3c15-407e-aec0-fbbf61816bec" providerId="ADAL" clId="{3F39094F-6935-4BA4-BB92-C654D029FFF0}" dt="2024-10-19T17:32:19.371" v="717" actId="1076"/>
          <ac:spMkLst>
            <pc:docMk/>
            <pc:sldMk cId="349796318" sldId="716"/>
            <ac:spMk id="2" creationId="{F220559D-8B0E-9754-637A-CF75F4E338A7}"/>
          </ac:spMkLst>
        </pc:spChg>
        <pc:spChg chg="mod">
          <ac:chgData name="Pope, Christopher" userId="3e824738-3c15-407e-aec0-fbbf61816bec" providerId="ADAL" clId="{3F39094F-6935-4BA4-BB92-C654D029FFF0}" dt="2024-10-19T17:18:54.930" v="419" actId="255"/>
          <ac:spMkLst>
            <pc:docMk/>
            <pc:sldMk cId="349796318" sldId="716"/>
            <ac:spMk id="3" creationId="{40781DFB-DDA1-55E5-3941-93C269EDDEEE}"/>
          </ac:spMkLst>
        </pc:spChg>
      </pc:sldChg>
      <pc:sldChg chg="del">
        <pc:chgData name="Pope, Christopher" userId="3e824738-3c15-407e-aec0-fbbf61816bec" providerId="ADAL" clId="{3F39094F-6935-4BA4-BB92-C654D029FFF0}" dt="2024-10-19T17:14:24.264" v="311" actId="2696"/>
        <pc:sldMkLst>
          <pc:docMk/>
          <pc:sldMk cId="159105407" sldId="718"/>
        </pc:sldMkLst>
      </pc:sldChg>
      <pc:sldChg chg="addSp modSp add mod">
        <pc:chgData name="Pope, Christopher" userId="3e824738-3c15-407e-aec0-fbbf61816bec" providerId="ADAL" clId="{3F39094F-6935-4BA4-BB92-C654D029FFF0}" dt="2024-10-19T17:25:01.770" v="525" actId="1076"/>
        <pc:sldMkLst>
          <pc:docMk/>
          <pc:sldMk cId="94739239" sldId="748"/>
        </pc:sldMkLst>
        <pc:spChg chg="mod">
          <ac:chgData name="Pope, Christopher" userId="3e824738-3c15-407e-aec0-fbbf61816bec" providerId="ADAL" clId="{3F39094F-6935-4BA4-BB92-C654D029FFF0}" dt="2024-10-19T17:24:51.923" v="520" actId="1076"/>
          <ac:spMkLst>
            <pc:docMk/>
            <pc:sldMk cId="94739239" sldId="748"/>
            <ac:spMk id="2" creationId="{650B2DBE-3E8D-46B7-AE3A-FC6069AC4A2F}"/>
          </ac:spMkLst>
        </pc:spChg>
        <pc:spChg chg="mod">
          <ac:chgData name="Pope, Christopher" userId="3e824738-3c15-407e-aec0-fbbf61816bec" providerId="ADAL" clId="{3F39094F-6935-4BA4-BB92-C654D029FFF0}" dt="2024-10-19T17:24:54.138" v="521" actId="1076"/>
          <ac:spMkLst>
            <pc:docMk/>
            <pc:sldMk cId="94739239" sldId="748"/>
            <ac:spMk id="4" creationId="{D3A87AC5-5F06-0B28-6725-B2BD2077573A}"/>
          </ac:spMkLst>
        </pc:spChg>
        <pc:picChg chg="add mod">
          <ac:chgData name="Pope, Christopher" userId="3e824738-3c15-407e-aec0-fbbf61816bec" providerId="ADAL" clId="{3F39094F-6935-4BA4-BB92-C654D029FFF0}" dt="2024-10-19T17:25:01.770" v="525" actId="1076"/>
          <ac:picMkLst>
            <pc:docMk/>
            <pc:sldMk cId="94739239" sldId="748"/>
            <ac:picMk id="3" creationId="{69FFE2A6-1E8C-77EC-75BE-6530DEABFB79}"/>
          </ac:picMkLst>
        </pc:picChg>
      </pc:sldChg>
      <pc:sldChg chg="modSp mod">
        <pc:chgData name="Pope, Christopher" userId="3e824738-3c15-407e-aec0-fbbf61816bec" providerId="ADAL" clId="{3F39094F-6935-4BA4-BB92-C654D029FFF0}" dt="2024-10-19T17:28:54.096" v="622" actId="14100"/>
        <pc:sldMkLst>
          <pc:docMk/>
          <pc:sldMk cId="1497163383" sldId="815"/>
        </pc:sldMkLst>
        <pc:spChg chg="mod">
          <ac:chgData name="Pope, Christopher" userId="3e824738-3c15-407e-aec0-fbbf61816bec" providerId="ADAL" clId="{3F39094F-6935-4BA4-BB92-C654D029FFF0}" dt="2024-10-19T17:22:06.606" v="475" actId="1076"/>
          <ac:spMkLst>
            <pc:docMk/>
            <pc:sldMk cId="1497163383" sldId="815"/>
            <ac:spMk id="2" creationId="{77EE9545-22F7-B9FE-737F-1B2D0F389D6D}"/>
          </ac:spMkLst>
        </pc:spChg>
        <pc:spChg chg="mod">
          <ac:chgData name="Pope, Christopher" userId="3e824738-3c15-407e-aec0-fbbf61816bec" providerId="ADAL" clId="{3F39094F-6935-4BA4-BB92-C654D029FFF0}" dt="2024-10-19T17:28:54.096" v="622" actId="14100"/>
          <ac:spMkLst>
            <pc:docMk/>
            <pc:sldMk cId="1497163383" sldId="815"/>
            <ac:spMk id="4" creationId="{DF2E83D6-F29C-EBCE-50E8-148D346AAF57}"/>
          </ac:spMkLst>
        </pc:spChg>
      </pc:sldChg>
      <pc:sldChg chg="modSp mod">
        <pc:chgData name="Pope, Christopher" userId="3e824738-3c15-407e-aec0-fbbf61816bec" providerId="ADAL" clId="{3F39094F-6935-4BA4-BB92-C654D029FFF0}" dt="2024-10-19T17:21:49.337" v="472" actId="255"/>
        <pc:sldMkLst>
          <pc:docMk/>
          <pc:sldMk cId="3815588879" sldId="818"/>
        </pc:sldMkLst>
        <pc:spChg chg="mod">
          <ac:chgData name="Pope, Christopher" userId="3e824738-3c15-407e-aec0-fbbf61816bec" providerId="ADAL" clId="{3F39094F-6935-4BA4-BB92-C654D029FFF0}" dt="2024-10-19T17:18:31.798" v="413" actId="207"/>
          <ac:spMkLst>
            <pc:docMk/>
            <pc:sldMk cId="3815588879" sldId="818"/>
            <ac:spMk id="2" creationId="{77EE9545-22F7-B9FE-737F-1B2D0F389D6D}"/>
          </ac:spMkLst>
        </pc:spChg>
        <pc:spChg chg="mod">
          <ac:chgData name="Pope, Christopher" userId="3e824738-3c15-407e-aec0-fbbf61816bec" providerId="ADAL" clId="{3F39094F-6935-4BA4-BB92-C654D029FFF0}" dt="2024-10-19T17:21:49.337" v="472" actId="255"/>
          <ac:spMkLst>
            <pc:docMk/>
            <pc:sldMk cId="3815588879" sldId="818"/>
            <ac:spMk id="5" creationId="{6C3333F8-3DEA-FA98-B7FF-6CAC624CD81A}"/>
          </ac:spMkLst>
        </pc:spChg>
      </pc:sldChg>
      <pc:sldChg chg="modSp mod">
        <pc:chgData name="Pope, Christopher" userId="3e824738-3c15-407e-aec0-fbbf61816bec" providerId="ADAL" clId="{3F39094F-6935-4BA4-BB92-C654D029FFF0}" dt="2024-10-19T17:30:36.027" v="675" actId="1076"/>
        <pc:sldMkLst>
          <pc:docMk/>
          <pc:sldMk cId="3980962533" sldId="819"/>
        </pc:sldMkLst>
        <pc:spChg chg="mod">
          <ac:chgData name="Pope, Christopher" userId="3e824738-3c15-407e-aec0-fbbf61816bec" providerId="ADAL" clId="{3F39094F-6935-4BA4-BB92-C654D029FFF0}" dt="2024-10-19T17:30:36.027" v="675" actId="1076"/>
          <ac:spMkLst>
            <pc:docMk/>
            <pc:sldMk cId="3980962533" sldId="819"/>
            <ac:spMk id="2" creationId="{77EE9545-22F7-B9FE-737F-1B2D0F389D6D}"/>
          </ac:spMkLst>
        </pc:spChg>
        <pc:spChg chg="mod">
          <ac:chgData name="Pope, Christopher" userId="3e824738-3c15-407e-aec0-fbbf61816bec" providerId="ADAL" clId="{3F39094F-6935-4BA4-BB92-C654D029FFF0}" dt="2024-10-19T17:22:48.900" v="488" actId="404"/>
          <ac:spMkLst>
            <pc:docMk/>
            <pc:sldMk cId="3980962533" sldId="819"/>
            <ac:spMk id="5" creationId="{6C3333F8-3DEA-FA98-B7FF-6CAC624CD81A}"/>
          </ac:spMkLst>
        </pc:spChg>
      </pc:sldChg>
      <pc:sldChg chg="modSp mod">
        <pc:chgData name="Pope, Christopher" userId="3e824738-3c15-407e-aec0-fbbf61816bec" providerId="ADAL" clId="{3F39094F-6935-4BA4-BB92-C654D029FFF0}" dt="2024-10-19T17:31:50.479" v="715" actId="27636"/>
        <pc:sldMkLst>
          <pc:docMk/>
          <pc:sldMk cId="3822750186" sldId="820"/>
        </pc:sldMkLst>
        <pc:spChg chg="mod">
          <ac:chgData name="Pope, Christopher" userId="3e824738-3c15-407e-aec0-fbbf61816bec" providerId="ADAL" clId="{3F39094F-6935-4BA4-BB92-C654D029FFF0}" dt="2024-10-19T17:31:50.479" v="715" actId="27636"/>
          <ac:spMkLst>
            <pc:docMk/>
            <pc:sldMk cId="3822750186" sldId="820"/>
            <ac:spMk id="4" creationId="{20C857FE-167E-6798-7C28-145986E2FC38}"/>
          </ac:spMkLst>
        </pc:spChg>
        <pc:spChg chg="mod">
          <ac:chgData name="Pope, Christopher" userId="3e824738-3c15-407e-aec0-fbbf61816bec" providerId="ADAL" clId="{3F39094F-6935-4BA4-BB92-C654D029FFF0}" dt="2024-10-19T17:27:11.451" v="616" actId="1076"/>
          <ac:spMkLst>
            <pc:docMk/>
            <pc:sldMk cId="3822750186" sldId="820"/>
            <ac:spMk id="8" creationId="{A513B960-D5F5-46CF-8B09-6F42629DC8F5}"/>
          </ac:spMkLst>
        </pc:spChg>
        <pc:graphicFrameChg chg="mod modGraphic">
          <ac:chgData name="Pope, Christopher" userId="3e824738-3c15-407e-aec0-fbbf61816bec" providerId="ADAL" clId="{3F39094F-6935-4BA4-BB92-C654D029FFF0}" dt="2024-10-19T17:06:01.960" v="51" actId="403"/>
          <ac:graphicFrameMkLst>
            <pc:docMk/>
            <pc:sldMk cId="3822750186" sldId="820"/>
            <ac:graphicFrameMk id="2" creationId="{075838D4-EC3D-4BF2-88CA-F9F99BA4882D}"/>
          </ac:graphicFrameMkLst>
        </pc:graphicFrameChg>
      </pc:sldChg>
      <pc:sldChg chg="modSp mod">
        <pc:chgData name="Pope, Christopher" userId="3e824738-3c15-407e-aec0-fbbf61816bec" providerId="ADAL" clId="{3F39094F-6935-4BA4-BB92-C654D029FFF0}" dt="2024-10-19T17:20:06.312" v="439" actId="1076"/>
        <pc:sldMkLst>
          <pc:docMk/>
          <pc:sldMk cId="69744547" sldId="821"/>
        </pc:sldMkLst>
        <pc:spChg chg="mod">
          <ac:chgData name="Pope, Christopher" userId="3e824738-3c15-407e-aec0-fbbf61816bec" providerId="ADAL" clId="{3F39094F-6935-4BA4-BB92-C654D029FFF0}" dt="2024-10-19T17:20:06.312" v="439" actId="1076"/>
          <ac:spMkLst>
            <pc:docMk/>
            <pc:sldMk cId="69744547" sldId="821"/>
            <ac:spMk id="2" creationId="{57E2E28D-3A2A-7E88-15D4-8762C5DBE4B6}"/>
          </ac:spMkLst>
        </pc:spChg>
        <pc:spChg chg="mod">
          <ac:chgData name="Pope, Christopher" userId="3e824738-3c15-407e-aec0-fbbf61816bec" providerId="ADAL" clId="{3F39094F-6935-4BA4-BB92-C654D029FFF0}" dt="2024-10-19T17:06:45.897" v="83" actId="1076"/>
          <ac:spMkLst>
            <pc:docMk/>
            <pc:sldMk cId="69744547" sldId="821"/>
            <ac:spMk id="8" creationId="{A513B960-D5F5-46CF-8B09-6F42629DC8F5}"/>
          </ac:spMkLst>
        </pc:spChg>
        <pc:graphicFrameChg chg="mod modGraphic">
          <ac:chgData name="Pope, Christopher" userId="3e824738-3c15-407e-aec0-fbbf61816bec" providerId="ADAL" clId="{3F39094F-6935-4BA4-BB92-C654D029FFF0}" dt="2024-10-19T17:06:58.744" v="88" actId="403"/>
          <ac:graphicFrameMkLst>
            <pc:docMk/>
            <pc:sldMk cId="69744547" sldId="821"/>
            <ac:graphicFrameMk id="4" creationId="{C0450048-00C6-4A7D-A022-5C50AF09EFAB}"/>
          </ac:graphicFrameMkLst>
        </pc:graphicFrameChg>
      </pc:sldChg>
      <pc:sldChg chg="modSp mod">
        <pc:chgData name="Pope, Christopher" userId="3e824738-3c15-407e-aec0-fbbf61816bec" providerId="ADAL" clId="{3F39094F-6935-4BA4-BB92-C654D029FFF0}" dt="2024-10-19T17:20:31.359" v="445" actId="1076"/>
        <pc:sldMkLst>
          <pc:docMk/>
          <pc:sldMk cId="3749618184" sldId="822"/>
        </pc:sldMkLst>
        <pc:spChg chg="mod">
          <ac:chgData name="Pope, Christopher" userId="3e824738-3c15-407e-aec0-fbbf61816bec" providerId="ADAL" clId="{3F39094F-6935-4BA4-BB92-C654D029FFF0}" dt="2024-10-19T17:20:31.359" v="445" actId="1076"/>
          <ac:spMkLst>
            <pc:docMk/>
            <pc:sldMk cId="3749618184" sldId="822"/>
            <ac:spMk id="4" creationId="{2A3079DC-A746-EE54-6EAB-B31013B4D839}"/>
          </ac:spMkLst>
        </pc:spChg>
        <pc:spChg chg="mod">
          <ac:chgData name="Pope, Christopher" userId="3e824738-3c15-407e-aec0-fbbf61816bec" providerId="ADAL" clId="{3F39094F-6935-4BA4-BB92-C654D029FFF0}" dt="2024-10-19T17:20:24.375" v="444" actId="1076"/>
          <ac:spMkLst>
            <pc:docMk/>
            <pc:sldMk cId="3749618184" sldId="822"/>
            <ac:spMk id="5" creationId="{E1F1C587-7A92-FB37-D6AE-D617B71A7B89}"/>
          </ac:spMkLst>
        </pc:spChg>
        <pc:graphicFrameChg chg="mod modGraphic">
          <ac:chgData name="Pope, Christopher" userId="3e824738-3c15-407e-aec0-fbbf61816bec" providerId="ADAL" clId="{3F39094F-6935-4BA4-BB92-C654D029FFF0}" dt="2024-10-19T17:09:01.922" v="183" actId="1076"/>
          <ac:graphicFrameMkLst>
            <pc:docMk/>
            <pc:sldMk cId="3749618184" sldId="822"/>
            <ac:graphicFrameMk id="2" creationId="{730BEE67-56F3-488B-B059-EBEB7CE1AA9E}"/>
          </ac:graphicFrameMkLst>
        </pc:graphicFrameChg>
      </pc:sldChg>
      <pc:sldChg chg="modSp mod">
        <pc:chgData name="Pope, Christopher" userId="3e824738-3c15-407e-aec0-fbbf61816bec" providerId="ADAL" clId="{3F39094F-6935-4BA4-BB92-C654D029FFF0}" dt="2024-10-19T17:20:58.856" v="455" actId="1076"/>
        <pc:sldMkLst>
          <pc:docMk/>
          <pc:sldMk cId="1222328240" sldId="823"/>
        </pc:sldMkLst>
        <pc:spChg chg="mod">
          <ac:chgData name="Pope, Christopher" userId="3e824738-3c15-407e-aec0-fbbf61816bec" providerId="ADAL" clId="{3F39094F-6935-4BA4-BB92-C654D029FFF0}" dt="2024-10-19T17:20:58.856" v="455" actId="1076"/>
          <ac:spMkLst>
            <pc:docMk/>
            <pc:sldMk cId="1222328240" sldId="823"/>
            <ac:spMk id="4" creationId="{035B22FC-E13C-B31B-D21F-8E1632999937}"/>
          </ac:spMkLst>
        </pc:spChg>
        <pc:spChg chg="mod">
          <ac:chgData name="Pope, Christopher" userId="3e824738-3c15-407e-aec0-fbbf61816bec" providerId="ADAL" clId="{3F39094F-6935-4BA4-BB92-C654D029FFF0}" dt="2024-10-19T17:09:40.168" v="213" actId="1076"/>
          <ac:spMkLst>
            <pc:docMk/>
            <pc:sldMk cId="1222328240" sldId="823"/>
            <ac:spMk id="5" creationId="{2631C05C-922A-C613-DE3B-E0814F779201}"/>
          </ac:spMkLst>
        </pc:spChg>
        <pc:graphicFrameChg chg="mod modGraphic">
          <ac:chgData name="Pope, Christopher" userId="3e824738-3c15-407e-aec0-fbbf61816bec" providerId="ADAL" clId="{3F39094F-6935-4BA4-BB92-C654D029FFF0}" dt="2024-10-19T17:09:59.128" v="219" actId="1076"/>
          <ac:graphicFrameMkLst>
            <pc:docMk/>
            <pc:sldMk cId="1222328240" sldId="823"/>
            <ac:graphicFrameMk id="2" creationId="{5F9DC777-EA26-4E03-9146-11A9DBFED458}"/>
          </ac:graphicFrameMkLst>
        </pc:graphicFrameChg>
      </pc:sldChg>
      <pc:sldChg chg="modSp mod">
        <pc:chgData name="Pope, Christopher" userId="3e824738-3c15-407e-aec0-fbbf61816bec" providerId="ADAL" clId="{3F39094F-6935-4BA4-BB92-C654D029FFF0}" dt="2024-10-19T17:21:15.053" v="464" actId="1076"/>
        <pc:sldMkLst>
          <pc:docMk/>
          <pc:sldMk cId="1834159453" sldId="824"/>
        </pc:sldMkLst>
        <pc:spChg chg="mod">
          <ac:chgData name="Pope, Christopher" userId="3e824738-3c15-407e-aec0-fbbf61816bec" providerId="ADAL" clId="{3F39094F-6935-4BA4-BB92-C654D029FFF0}" dt="2024-10-19T17:21:15.053" v="464" actId="1076"/>
          <ac:spMkLst>
            <pc:docMk/>
            <pc:sldMk cId="1834159453" sldId="824"/>
            <ac:spMk id="2" creationId="{D7513C97-11B8-2D76-48C3-6607FA118BED}"/>
          </ac:spMkLst>
        </pc:spChg>
        <pc:spChg chg="mod">
          <ac:chgData name="Pope, Christopher" userId="3e824738-3c15-407e-aec0-fbbf61816bec" providerId="ADAL" clId="{3F39094F-6935-4BA4-BB92-C654D029FFF0}" dt="2024-10-19T17:10:26.897" v="248" actId="1076"/>
          <ac:spMkLst>
            <pc:docMk/>
            <pc:sldMk cId="1834159453" sldId="824"/>
            <ac:spMk id="5" creationId="{4C59EC7A-85E4-4113-DFBC-284755729A7A}"/>
          </ac:spMkLst>
        </pc:spChg>
        <pc:graphicFrameChg chg="mod modGraphic">
          <ac:chgData name="Pope, Christopher" userId="3e824738-3c15-407e-aec0-fbbf61816bec" providerId="ADAL" clId="{3F39094F-6935-4BA4-BB92-C654D029FFF0}" dt="2024-10-19T17:10:39.413" v="252" actId="403"/>
          <ac:graphicFrameMkLst>
            <pc:docMk/>
            <pc:sldMk cId="1834159453" sldId="824"/>
            <ac:graphicFrameMk id="4" creationId="{8F4601F3-7C82-4556-941F-781C7615C376}"/>
          </ac:graphicFrameMkLst>
        </pc:graphicFrameChg>
      </pc:sldChg>
      <pc:sldChg chg="delSp modSp add mod">
        <pc:chgData name="Pope, Christopher" userId="3e824738-3c15-407e-aec0-fbbf61816bec" providerId="ADAL" clId="{3F39094F-6935-4BA4-BB92-C654D029FFF0}" dt="2024-10-19T23:25:39.825" v="750" actId="20577"/>
        <pc:sldMkLst>
          <pc:docMk/>
          <pc:sldMk cId="2315826832" sldId="825"/>
        </pc:sldMkLst>
        <pc:spChg chg="mod">
          <ac:chgData name="Pope, Christopher" userId="3e824738-3c15-407e-aec0-fbbf61816bec" providerId="ADAL" clId="{3F39094F-6935-4BA4-BB92-C654D029FFF0}" dt="2024-10-19T23:25:39.825" v="750" actId="20577"/>
          <ac:spMkLst>
            <pc:docMk/>
            <pc:sldMk cId="2315826832" sldId="825"/>
            <ac:spMk id="2" creationId="{14E1D45B-41D9-40D4-A86A-5B512FF08AD7}"/>
          </ac:spMkLst>
        </pc:spChg>
        <pc:spChg chg="del mod">
          <ac:chgData name="Pope, Christopher" userId="3e824738-3c15-407e-aec0-fbbf61816bec" providerId="ADAL" clId="{3F39094F-6935-4BA4-BB92-C654D029FFF0}" dt="2024-10-19T23:25:29.860" v="738" actId="21"/>
          <ac:spMkLst>
            <pc:docMk/>
            <pc:sldMk cId="2315826832" sldId="825"/>
            <ac:spMk id="3" creationId="{A2F2AE5E-80F2-46B3-A665-AD2C72E90A0A}"/>
          </ac:spMkLst>
        </pc:spChg>
      </pc:sldChg>
      <pc:sldChg chg="modSp add mod ord">
        <pc:chgData name="Pope, Christopher" userId="3e824738-3c15-407e-aec0-fbbf61816bec" providerId="ADAL" clId="{3F39094F-6935-4BA4-BB92-C654D029FFF0}" dt="2024-10-19T17:30:24.099" v="674" actId="20577"/>
        <pc:sldMkLst>
          <pc:docMk/>
          <pc:sldMk cId="2996184822" sldId="826"/>
        </pc:sldMkLst>
        <pc:spChg chg="mod">
          <ac:chgData name="Pope, Christopher" userId="3e824738-3c15-407e-aec0-fbbf61816bec" providerId="ADAL" clId="{3F39094F-6935-4BA4-BB92-C654D029FFF0}" dt="2024-10-19T17:30:24.099" v="674" actId="20577"/>
          <ac:spMkLst>
            <pc:docMk/>
            <pc:sldMk cId="2996184822" sldId="826"/>
            <ac:spMk id="2" creationId="{14E1D45B-41D9-40D4-A86A-5B512FF08AD7}"/>
          </ac:spMkLst>
        </pc:spChg>
      </pc:sldChg>
      <pc:sldChg chg="modSp add mod">
        <pc:chgData name="Pope, Christopher" userId="3e824738-3c15-407e-aec0-fbbf61816bec" providerId="ADAL" clId="{3F39094F-6935-4BA4-BB92-C654D029FFF0}" dt="2024-10-21T17:44:40.858" v="1021" actId="20577"/>
        <pc:sldMkLst>
          <pc:docMk/>
          <pc:sldMk cId="1132985364" sldId="827"/>
        </pc:sldMkLst>
        <pc:spChg chg="mod">
          <ac:chgData name="Pope, Christopher" userId="3e824738-3c15-407e-aec0-fbbf61816bec" providerId="ADAL" clId="{3F39094F-6935-4BA4-BB92-C654D029FFF0}" dt="2024-10-21T17:44:40.858" v="1021" actId="20577"/>
          <ac:spMkLst>
            <pc:docMk/>
            <pc:sldMk cId="1132985364" sldId="827"/>
            <ac:spMk id="2" creationId="{14E1D45B-41D9-40D4-A86A-5B512FF08AD7}"/>
          </ac:spMkLst>
        </pc:spChg>
      </pc:sldChg>
      <pc:sldChg chg="modSp add mod">
        <pc:chgData name="Pope, Christopher" userId="3e824738-3c15-407e-aec0-fbbf61816bec" providerId="ADAL" clId="{3F39094F-6935-4BA4-BB92-C654D029FFF0}" dt="2024-10-21T18:09:01.098" v="1121" actId="20577"/>
        <pc:sldMkLst>
          <pc:docMk/>
          <pc:sldMk cId="948420858" sldId="828"/>
        </pc:sldMkLst>
        <pc:spChg chg="mod">
          <ac:chgData name="Pope, Christopher" userId="3e824738-3c15-407e-aec0-fbbf61816bec" providerId="ADAL" clId="{3F39094F-6935-4BA4-BB92-C654D029FFF0}" dt="2024-10-21T17:45:01.574" v="1029" actId="20577"/>
          <ac:spMkLst>
            <pc:docMk/>
            <pc:sldMk cId="948420858" sldId="828"/>
            <ac:spMk id="11" creationId="{4817AEE5-A52E-4CC9-990C-06817A53B278}"/>
          </ac:spMkLst>
        </pc:spChg>
        <pc:spChg chg="mod">
          <ac:chgData name="Pope, Christopher" userId="3e824738-3c15-407e-aec0-fbbf61816bec" providerId="ADAL" clId="{3F39094F-6935-4BA4-BB92-C654D029FFF0}" dt="2024-10-21T18:09:01.098" v="1121" actId="20577"/>
          <ac:spMkLst>
            <pc:docMk/>
            <pc:sldMk cId="948420858" sldId="828"/>
            <ac:spMk id="12" creationId="{3FA0D23F-D921-4E47-8904-4069D2DE6FE9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Sheet1!$A$8</c:f>
              <c:strCache>
                <c:ptCount val="1"/>
                <c:pt idx="0">
                  <c:v>Participants Served</c:v>
                </c:pt>
              </c:strCache>
            </c:strRef>
          </c:tx>
          <c:spPr>
            <a:ln w="76200" cap="flat" cmpd="dbl" algn="ctr">
              <a:solidFill>
                <a:srgbClr val="7030A0"/>
              </a:solidFill>
              <a:miter lim="800000"/>
            </a:ln>
            <a:effectLst/>
          </c:spPr>
          <c:marker>
            <c:symbol val="none"/>
          </c:marker>
          <c:dLbls>
            <c:dLbl>
              <c:idx val="5"/>
              <c:layout>
                <c:manualLayout>
                  <c:x val="-3.6945212722243999E-2"/>
                  <c:y val="-4.586155627961262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818,646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C936-4266-96FC-208AF8586A1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Sheet1!$B$7:$H$7</c:f>
              <c:strCache>
                <c:ptCount val="7"/>
                <c:pt idx="0">
                  <c:v>PY 2017</c:v>
                </c:pt>
                <c:pt idx="1">
                  <c:v>PY 2018</c:v>
                </c:pt>
                <c:pt idx="2">
                  <c:v>PY 2019</c:v>
                </c:pt>
                <c:pt idx="3">
                  <c:v>PY 2020</c:v>
                </c:pt>
                <c:pt idx="4">
                  <c:v>PY 2021</c:v>
                </c:pt>
                <c:pt idx="5">
                  <c:v>PY 2022</c:v>
                </c:pt>
                <c:pt idx="6">
                  <c:v>PY 2023</c:v>
                </c:pt>
              </c:strCache>
            </c:strRef>
          </c:cat>
          <c:val>
            <c:numRef>
              <c:f>Sheet1!$B$8:$H$8</c:f>
              <c:numCache>
                <c:formatCode>_(* #,##0_);_(* \(#,##0\);_(* "-"??_);_(@_)</c:formatCode>
                <c:ptCount val="7"/>
                <c:pt idx="0">
                  <c:v>932835</c:v>
                </c:pt>
                <c:pt idx="1">
                  <c:v>896528</c:v>
                </c:pt>
                <c:pt idx="2">
                  <c:v>872862</c:v>
                </c:pt>
                <c:pt idx="3">
                  <c:v>811589</c:v>
                </c:pt>
                <c:pt idx="4">
                  <c:v>808303</c:v>
                </c:pt>
                <c:pt idx="5" formatCode="General">
                  <c:v>818646</c:v>
                </c:pt>
                <c:pt idx="6">
                  <c:v>872460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936-4266-96FC-208AF8586A14}"/>
            </c:ext>
          </c:extLst>
        </c:ser>
        <c:ser>
          <c:idx val="1"/>
          <c:order val="1"/>
          <c:tx>
            <c:strRef>
              <c:f>Sheet1!$A$9</c:f>
              <c:strCache>
                <c:ptCount val="1"/>
                <c:pt idx="0">
                  <c:v>Applicants</c:v>
                </c:pt>
              </c:strCache>
            </c:strRef>
          </c:tx>
          <c:spPr>
            <a:ln w="76200" cap="flat" cmpd="dbl" algn="ctr">
              <a:solidFill>
                <a:srgbClr val="002060"/>
              </a:solidFill>
              <a:miter lim="800000"/>
            </a:ln>
            <a:effectLst/>
          </c:spPr>
          <c:marker>
            <c:symbol val="none"/>
          </c:marker>
          <c:dLbls>
            <c:dLbl>
              <c:idx val="5"/>
              <c:tx>
                <c:rich>
                  <a:bodyPr/>
                  <a:lstStyle/>
                  <a:p>
                    <a:r>
                      <a:rPr lang="en-US"/>
                      <a:t>392,039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C936-4266-96FC-208AF8586A1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Sheet1!$B$7:$H$7</c:f>
              <c:strCache>
                <c:ptCount val="7"/>
                <c:pt idx="0">
                  <c:v>PY 2017</c:v>
                </c:pt>
                <c:pt idx="1">
                  <c:v>PY 2018</c:v>
                </c:pt>
                <c:pt idx="2">
                  <c:v>PY 2019</c:v>
                </c:pt>
                <c:pt idx="3">
                  <c:v>PY 2020</c:v>
                </c:pt>
                <c:pt idx="4">
                  <c:v>PY 2021</c:v>
                </c:pt>
                <c:pt idx="5">
                  <c:v>PY 2022</c:v>
                </c:pt>
                <c:pt idx="6">
                  <c:v>PY 2023</c:v>
                </c:pt>
              </c:strCache>
            </c:strRef>
          </c:cat>
          <c:val>
            <c:numRef>
              <c:f>Sheet1!$B$9:$H$9</c:f>
              <c:numCache>
                <c:formatCode>_(* #,##0_);_(* \(#,##0\);_(* "-"??_);_(@_)</c:formatCode>
                <c:ptCount val="7"/>
                <c:pt idx="0">
                  <c:v>473609</c:v>
                </c:pt>
                <c:pt idx="1">
                  <c:v>447282</c:v>
                </c:pt>
                <c:pt idx="2">
                  <c:v>361684</c:v>
                </c:pt>
                <c:pt idx="3">
                  <c:v>296009</c:v>
                </c:pt>
                <c:pt idx="4">
                  <c:v>349913</c:v>
                </c:pt>
                <c:pt idx="5" formatCode="General">
                  <c:v>392039</c:v>
                </c:pt>
                <c:pt idx="6">
                  <c:v>447346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936-4266-96FC-208AF8586A14}"/>
            </c:ext>
          </c:extLst>
        </c:ser>
        <c:ser>
          <c:idx val="2"/>
          <c:order val="2"/>
          <c:tx>
            <c:strRef>
              <c:f>Sheet1!$A$10</c:f>
              <c:strCache>
                <c:ptCount val="1"/>
                <c:pt idx="0">
                  <c:v>Eligible Individuals</c:v>
                </c:pt>
              </c:strCache>
            </c:strRef>
          </c:tx>
          <c:spPr>
            <a:ln w="76200" cap="flat" cmpd="dbl" algn="ctr">
              <a:solidFill>
                <a:srgbClr val="00B0F0"/>
              </a:solidFill>
              <a:miter lim="800000"/>
            </a:ln>
            <a:effectLst/>
          </c:spPr>
          <c:marker>
            <c:symbol val="none"/>
          </c:marker>
          <c:dLbls>
            <c:dLbl>
              <c:idx val="5"/>
              <c:tx>
                <c:rich>
                  <a:bodyPr/>
                  <a:lstStyle/>
                  <a:p>
                    <a:r>
                      <a:rPr lang="en-US"/>
                      <a:t>354,204</a:t>
                    </a:r>
                  </a:p>
                </c:rich>
              </c:tx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C936-4266-96FC-208AF8586A1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Sheet1!$B$7:$H$7</c:f>
              <c:strCache>
                <c:ptCount val="7"/>
                <c:pt idx="0">
                  <c:v>PY 2017</c:v>
                </c:pt>
                <c:pt idx="1">
                  <c:v>PY 2018</c:v>
                </c:pt>
                <c:pt idx="2">
                  <c:v>PY 2019</c:v>
                </c:pt>
                <c:pt idx="3">
                  <c:v>PY 2020</c:v>
                </c:pt>
                <c:pt idx="4">
                  <c:v>PY 2021</c:v>
                </c:pt>
                <c:pt idx="5">
                  <c:v>PY 2022</c:v>
                </c:pt>
                <c:pt idx="6">
                  <c:v>PY 2023</c:v>
                </c:pt>
              </c:strCache>
            </c:strRef>
          </c:cat>
          <c:val>
            <c:numRef>
              <c:f>Sheet1!$B$10:$H$10</c:f>
              <c:numCache>
                <c:formatCode>_(* #,##0_);_(* \(#,##0\);_(* "-"??_);_(@_)</c:formatCode>
                <c:ptCount val="7"/>
                <c:pt idx="0">
                  <c:v>414531</c:v>
                </c:pt>
                <c:pt idx="1">
                  <c:v>398209</c:v>
                </c:pt>
                <c:pt idx="2">
                  <c:v>338023</c:v>
                </c:pt>
                <c:pt idx="3">
                  <c:v>256142</c:v>
                </c:pt>
                <c:pt idx="4">
                  <c:v>312678</c:v>
                </c:pt>
                <c:pt idx="5" formatCode="General">
                  <c:v>354204</c:v>
                </c:pt>
                <c:pt idx="6">
                  <c:v>399923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C936-4266-96FC-208AF8586A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68896415"/>
        <c:axId val="1519875759"/>
      </c:lineChart>
      <c:catAx>
        <c:axId val="136889641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  <a:alpha val="32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tx1">
                <a:lumMod val="15000"/>
                <a:lumOff val="85000"/>
              </a:schemeClr>
            </a:solidFill>
            <a:round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19875759"/>
        <c:crosses val="autoZero"/>
        <c:auto val="1"/>
        <c:lblAlgn val="ctr"/>
        <c:lblOffset val="100"/>
        <c:noMultiLvlLbl val="0"/>
      </c:catAx>
      <c:valAx>
        <c:axId val="1519875759"/>
        <c:scaling>
          <c:orientation val="minMax"/>
          <c:min val="1000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  <a:alpha val="32000"/>
                </a:schemeClr>
              </a:solidFill>
              <a:round/>
            </a:ln>
            <a:effectLst/>
          </c:spPr>
        </c:majorGridlines>
        <c:numFmt formatCode="_(* #,##0_);_(* \(#,##0\);_(* &quot;-&quot;??_);_(@_)" sourceLinked="1"/>
        <c:majorTickMark val="out"/>
        <c:minorTickMark val="none"/>
        <c:tickLblPos val="nextTo"/>
        <c:crossAx val="136889641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'Overview-Nat'!$A$117</c:f>
              <c:strCache>
                <c:ptCount val="1"/>
                <c:pt idx="0">
                  <c:v>Number of SWD Reported</c:v>
                </c:pt>
              </c:strCache>
            </c:strRef>
          </c:tx>
          <c:spPr>
            <a:ln w="76200" cap="flat" cmpd="dbl" algn="ctr">
              <a:solidFill>
                <a:schemeClr val="accent1"/>
              </a:solidFill>
              <a:miter lim="800000"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'Overview-Nat'!$B$116:$H$116</c:f>
              <c:strCache>
                <c:ptCount val="7"/>
                <c:pt idx="0">
                  <c:v>PY 2017</c:v>
                </c:pt>
                <c:pt idx="1">
                  <c:v>PY 2018</c:v>
                </c:pt>
                <c:pt idx="2">
                  <c:v>PY 2019</c:v>
                </c:pt>
                <c:pt idx="3">
                  <c:v>PY 2020</c:v>
                </c:pt>
                <c:pt idx="4">
                  <c:v>PY 2021</c:v>
                </c:pt>
                <c:pt idx="5">
                  <c:v>PY 2022</c:v>
                </c:pt>
                <c:pt idx="6">
                  <c:v>PY 2023</c:v>
                </c:pt>
              </c:strCache>
            </c:strRef>
          </c:cat>
          <c:val>
            <c:numRef>
              <c:f>'Overview-Nat'!$B$117:$H$117</c:f>
              <c:numCache>
                <c:formatCode>_(* #,##0_);_(* \(#,##0\);_(* "-"??_);_(@_)</c:formatCode>
                <c:ptCount val="7"/>
                <c:pt idx="0">
                  <c:v>525958</c:v>
                </c:pt>
                <c:pt idx="1">
                  <c:v>638601</c:v>
                </c:pt>
                <c:pt idx="2">
                  <c:v>682237</c:v>
                </c:pt>
                <c:pt idx="3">
                  <c:v>622498</c:v>
                </c:pt>
                <c:pt idx="4">
                  <c:v>663901</c:v>
                </c:pt>
                <c:pt idx="5">
                  <c:v>662034</c:v>
                </c:pt>
                <c:pt idx="6" formatCode="#,##0">
                  <c:v>686351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760-4DF9-9E2B-2DD0BE1DA689}"/>
            </c:ext>
          </c:extLst>
        </c:ser>
        <c:ser>
          <c:idx val="1"/>
          <c:order val="1"/>
          <c:tx>
            <c:strRef>
              <c:f>'Overview-Nat'!$A$118</c:f>
              <c:strCache>
                <c:ptCount val="1"/>
                <c:pt idx="0">
                  <c:v>Number of SWD Received a Pre-ETS</c:v>
                </c:pt>
              </c:strCache>
            </c:strRef>
          </c:tx>
          <c:spPr>
            <a:ln w="76200" cap="flat" cmpd="dbl" algn="ctr">
              <a:solidFill>
                <a:schemeClr val="accent2"/>
              </a:solidFill>
              <a:miter lim="800000"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'Overview-Nat'!$B$116:$H$116</c:f>
              <c:strCache>
                <c:ptCount val="7"/>
                <c:pt idx="0">
                  <c:v>PY 2017</c:v>
                </c:pt>
                <c:pt idx="1">
                  <c:v>PY 2018</c:v>
                </c:pt>
                <c:pt idx="2">
                  <c:v>PY 2019</c:v>
                </c:pt>
                <c:pt idx="3">
                  <c:v>PY 2020</c:v>
                </c:pt>
                <c:pt idx="4">
                  <c:v>PY 2021</c:v>
                </c:pt>
                <c:pt idx="5">
                  <c:v>PY 2022</c:v>
                </c:pt>
                <c:pt idx="6">
                  <c:v>PY 2023</c:v>
                </c:pt>
              </c:strCache>
            </c:strRef>
          </c:cat>
          <c:val>
            <c:numRef>
              <c:f>'Overview-Nat'!$B$118:$H$118</c:f>
              <c:numCache>
                <c:formatCode>_(* #,##0_);_(* \(#,##0\);_(* "-"??_);_(@_)</c:formatCode>
                <c:ptCount val="7"/>
                <c:pt idx="0">
                  <c:v>179716</c:v>
                </c:pt>
                <c:pt idx="1">
                  <c:v>248336</c:v>
                </c:pt>
                <c:pt idx="2">
                  <c:v>247926</c:v>
                </c:pt>
                <c:pt idx="3">
                  <c:v>203638</c:v>
                </c:pt>
                <c:pt idx="4">
                  <c:v>250784</c:v>
                </c:pt>
                <c:pt idx="5">
                  <c:v>281421</c:v>
                </c:pt>
                <c:pt idx="6" formatCode="#,##0">
                  <c:v>292470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760-4DF9-9E2B-2DD0BE1DA689}"/>
            </c:ext>
          </c:extLst>
        </c:ser>
        <c:ser>
          <c:idx val="2"/>
          <c:order val="2"/>
          <c:tx>
            <c:strRef>
              <c:f>'Overview-Nat'!$A$119</c:f>
              <c:strCache>
                <c:ptCount val="1"/>
                <c:pt idx="0">
                  <c:v>Total Pre-ETS Provided</c:v>
                </c:pt>
              </c:strCache>
            </c:strRef>
          </c:tx>
          <c:spPr>
            <a:ln w="76200" cap="flat" cmpd="dbl" algn="ctr">
              <a:solidFill>
                <a:srgbClr val="FFC000"/>
              </a:solidFill>
              <a:miter lim="800000"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'Overview-Nat'!$B$116:$H$116</c:f>
              <c:strCache>
                <c:ptCount val="7"/>
                <c:pt idx="0">
                  <c:v>PY 2017</c:v>
                </c:pt>
                <c:pt idx="1">
                  <c:v>PY 2018</c:v>
                </c:pt>
                <c:pt idx="2">
                  <c:v>PY 2019</c:v>
                </c:pt>
                <c:pt idx="3">
                  <c:v>PY 2020</c:v>
                </c:pt>
                <c:pt idx="4">
                  <c:v>PY 2021</c:v>
                </c:pt>
                <c:pt idx="5">
                  <c:v>PY 2022</c:v>
                </c:pt>
                <c:pt idx="6">
                  <c:v>PY 2023</c:v>
                </c:pt>
              </c:strCache>
            </c:strRef>
          </c:cat>
          <c:val>
            <c:numRef>
              <c:f>'Overview-Nat'!$B$119:$H$119</c:f>
              <c:numCache>
                <c:formatCode>_(* #,##0_);_(* \(#,##0\);_(* "-"??_);_(@_)</c:formatCode>
                <c:ptCount val="7"/>
                <c:pt idx="0">
                  <c:v>747837</c:v>
                </c:pt>
                <c:pt idx="1">
                  <c:v>1227841</c:v>
                </c:pt>
                <c:pt idx="2">
                  <c:v>1349877</c:v>
                </c:pt>
                <c:pt idx="3">
                  <c:v>1171303</c:v>
                </c:pt>
                <c:pt idx="4">
                  <c:v>1555903</c:v>
                </c:pt>
                <c:pt idx="5">
                  <c:v>1624554</c:v>
                </c:pt>
                <c:pt idx="6" formatCode="#,##0">
                  <c:v>1582556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760-4DF9-9E2B-2DD0BE1DA6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502348063"/>
        <c:axId val="1377200175"/>
      </c:lineChart>
      <c:catAx>
        <c:axId val="150234806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  <a:alpha val="32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tx1">
                <a:lumMod val="15000"/>
                <a:lumOff val="85000"/>
              </a:schemeClr>
            </a:solidFill>
            <a:round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77200175"/>
        <c:crosses val="autoZero"/>
        <c:auto val="1"/>
        <c:lblAlgn val="ctr"/>
        <c:lblOffset val="100"/>
        <c:noMultiLvlLbl val="0"/>
      </c:catAx>
      <c:valAx>
        <c:axId val="1377200175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  <a:alpha val="32000"/>
                </a:schemeClr>
              </a:solidFill>
              <a:round/>
            </a:ln>
            <a:effectLst/>
          </c:spPr>
        </c:majorGridlines>
        <c:numFmt formatCode="_(* #,##0_);_(* \(#,##0\);_(* &quot;-&quot;??_);_(@_)" sourceLinked="1"/>
        <c:majorTickMark val="none"/>
        <c:minorTickMark val="none"/>
        <c:tickLblPos val="nextTo"/>
        <c:crossAx val="15023480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38100" cap="flat" cmpd="dbl" algn="ctr">
        <a:solidFill>
          <a:schemeClr val="phClr"/>
        </a:solidFill>
        <a:miter lim="800000"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 cap="flat" cmpd="sng" algn="ctr">
        <a:solidFill>
          <a:schemeClr val="lt1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tx1"/>
    </cs:fontRef>
    <cs:spPr>
      <a:ln w="9525">
        <a:solidFill>
          <a:schemeClr val="tx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  <a:alpha val="32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  <a:alpha val="32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tx1"/>
        </a:solidFill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/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2700" cap="rnd"/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3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38100" cap="flat" cmpd="dbl" algn="ctr">
        <a:solidFill>
          <a:schemeClr val="phClr"/>
        </a:solidFill>
        <a:miter lim="800000"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 cap="flat" cmpd="sng" algn="ctr">
        <a:solidFill>
          <a:schemeClr val="lt1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tx1"/>
    </cs:fontRef>
    <cs:spPr>
      <a:ln w="9525">
        <a:solidFill>
          <a:schemeClr val="tx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  <a:alpha val="32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  <a:alpha val="32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tx1"/>
        </a:solidFill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/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>
        <a:solidFill>
          <a:schemeClr val="tx1">
            <a:lumMod val="35000"/>
            <a:lumOff val="65000"/>
          </a:schemeClr>
        </a:solidFill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2700" cap="rnd"/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3175" cap="flat" cmpd="sng" algn="ctr">
        <a:solidFill>
          <a:schemeClr val="tx1">
            <a:lumMod val="15000"/>
            <a:lumOff val="85000"/>
          </a:schemeClr>
        </a:solidFill>
        <a:round/>
        <a:tailEnd type="none" w="med" len="lg"/>
      </a:ln>
    </cs:spPr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1C0C02A-8390-4419-949F-CF5F6E7BB08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049" cy="465449"/>
          </a:xfrm>
          <a:prstGeom prst="rect">
            <a:avLst/>
          </a:prstGeom>
        </p:spPr>
        <p:txBody>
          <a:bodyPr vert="horz" lIns="90452" tIns="45226" rIns="90452" bIns="4522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19F2AC-1D6E-428B-8557-C937E8BFAF2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784" y="0"/>
            <a:ext cx="3038049" cy="465449"/>
          </a:xfrm>
          <a:prstGeom prst="rect">
            <a:avLst/>
          </a:prstGeom>
        </p:spPr>
        <p:txBody>
          <a:bodyPr vert="horz" lIns="90452" tIns="45226" rIns="90452" bIns="45226" rtlCol="0"/>
          <a:lstStyle>
            <a:lvl1pPr algn="r">
              <a:defRPr sz="1200"/>
            </a:lvl1pPr>
          </a:lstStyle>
          <a:p>
            <a:fld id="{061CE68C-EA86-4C1F-A9B8-6F1964661593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4ED4D1-7493-4894-B051-AC5531246D5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8830951"/>
            <a:ext cx="3038049" cy="465449"/>
          </a:xfrm>
          <a:prstGeom prst="rect">
            <a:avLst/>
          </a:prstGeom>
        </p:spPr>
        <p:txBody>
          <a:bodyPr vert="horz" lIns="90452" tIns="45226" rIns="90452" bIns="4522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A9278F-70ED-4FC7-880B-84FEA1A8F20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784" y="8830951"/>
            <a:ext cx="3038049" cy="465449"/>
          </a:xfrm>
          <a:prstGeom prst="rect">
            <a:avLst/>
          </a:prstGeom>
        </p:spPr>
        <p:txBody>
          <a:bodyPr vert="horz" lIns="90452" tIns="45226" rIns="90452" bIns="45226" rtlCol="0" anchor="b"/>
          <a:lstStyle>
            <a:lvl1pPr algn="r">
              <a:defRPr sz="1200"/>
            </a:lvl1pPr>
          </a:lstStyle>
          <a:p>
            <a:fld id="{78194576-305B-406B-8DE2-7588B9D9C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8891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5"/>
          </a:xfrm>
          <a:prstGeom prst="rect">
            <a:avLst/>
          </a:prstGeom>
        </p:spPr>
        <p:txBody>
          <a:bodyPr vert="horz" lIns="93175" tIns="46587" rIns="93175" bIns="4658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5"/>
          </a:xfrm>
          <a:prstGeom prst="rect">
            <a:avLst/>
          </a:prstGeom>
        </p:spPr>
        <p:txBody>
          <a:bodyPr vert="horz" lIns="93175" tIns="46587" rIns="93175" bIns="46587" rtlCol="0"/>
          <a:lstStyle>
            <a:lvl1pPr algn="r">
              <a:defRPr sz="1200"/>
            </a:lvl1pPr>
          </a:lstStyle>
          <a:p>
            <a:fld id="{7DFEC60D-E415-41E6-A630-1B4477151834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5" tIns="46587" rIns="93175" bIns="4658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9"/>
          </a:xfrm>
          <a:prstGeom prst="rect">
            <a:avLst/>
          </a:prstGeom>
        </p:spPr>
        <p:txBody>
          <a:bodyPr vert="horz" lIns="93175" tIns="46587" rIns="93175" bIns="4658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4"/>
          </a:xfrm>
          <a:prstGeom prst="rect">
            <a:avLst/>
          </a:prstGeom>
        </p:spPr>
        <p:txBody>
          <a:bodyPr vert="horz" lIns="93175" tIns="46587" rIns="93175" bIns="46587" rtlCol="0" anchor="b"/>
          <a:lstStyle>
            <a:lvl1pPr algn="r">
              <a:defRPr sz="1200"/>
            </a:lvl1pPr>
          </a:lstStyle>
          <a:p>
            <a:fld id="{BD248515-2D18-4633-980F-D7995D212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8099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3100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452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335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2671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3959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Group 1 – 9 of 13 Same   --  Group 4 – 7 of 13 Same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E58A2-87A6-4703-A769-61091E94278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6519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Group 1 – 10 of 13 Same   --  Group 4 – 9 of 13 Same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E58A2-87A6-4703-A769-61091E94278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5046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Group 1 – 9 of 13 Same   --  Group 4 – 11 of 13 Same, All groupings were stable from prior year – at least 8 of 13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E58A2-87A6-4703-A769-61091E94278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0830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Group 1 – 11 of 13 Same   --  Group 4 – 8 of 13 Same, Middle groups are 7 of 13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E58A2-87A6-4703-A769-61091E94278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8153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Group 1 – 10 of 13 Same   --  Group 4 – 9 of 13 Same, Middle groups are 5 of 13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E58A2-87A6-4703-A769-61091E94278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7230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6667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621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E113238-1CAB-4C6A-A678-99143F42575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33391" y="818785"/>
            <a:ext cx="5325218" cy="52204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3AA54C-B41A-4181-8DB6-9F87728864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03E562-EEE6-4360-A210-DC9C361692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923BFE5-B6D0-4EB3-9EC8-FB4EAE649FD3}"/>
              </a:ext>
            </a:extLst>
          </p:cNvPr>
          <p:cNvSpPr/>
          <p:nvPr userDrawn="1"/>
        </p:nvSpPr>
        <p:spPr>
          <a:xfrm>
            <a:off x="0" y="6264938"/>
            <a:ext cx="12192000" cy="593062"/>
          </a:xfrm>
          <a:prstGeom prst="rect">
            <a:avLst/>
          </a:prstGeom>
          <a:solidFill>
            <a:srgbClr val="345065"/>
          </a:solidFill>
          <a:ln>
            <a:solidFill>
              <a:srgbClr val="3450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398E14-9CDF-4122-B4EF-D8153E0094D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00818" y="6318038"/>
            <a:ext cx="3964516" cy="49794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069A6E3-FCB1-4CF9-ADE8-594B5C53F93C}"/>
              </a:ext>
            </a:extLst>
          </p:cNvPr>
          <p:cNvSpPr/>
          <p:nvPr userDrawn="1"/>
        </p:nvSpPr>
        <p:spPr>
          <a:xfrm>
            <a:off x="0" y="0"/>
            <a:ext cx="12192000" cy="381000"/>
          </a:xfrm>
          <a:prstGeom prst="rect">
            <a:avLst/>
          </a:prstGeom>
          <a:solidFill>
            <a:srgbClr val="345065"/>
          </a:solidFill>
          <a:ln>
            <a:solidFill>
              <a:srgbClr val="3450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37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7210B-E191-4294-9E9B-B074FFB2F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35F7F7-C459-4379-BD21-A81C7A4D13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10D6BD-C1A2-47B7-927B-EBAF8CAB4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4DFA7-0AD3-424E-A0F9-83FB7D0D9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6861D7-EFBD-4C74-97BE-24D4C9C17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5090-A1EB-4E96-AB6F-90B852151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216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AA2782-D1F2-4B75-9580-F6F316644E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5C644E-2DBC-462F-A050-80B8F9C7C2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B3186-5098-4E88-9E8C-7A443F225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4196C5-DF68-4063-82EA-4A19E20AD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DF340D-44E3-4D06-B37A-AE2DD4D28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5090-A1EB-4E96-AB6F-90B852151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114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SA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C0258EF-E31C-4D9E-BA23-39E04DAF8B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3806621" y="1143000"/>
            <a:ext cx="4578759" cy="4572000"/>
          </a:xfrm>
          <a:prstGeom prst="rect">
            <a:avLst/>
          </a:prstGeom>
        </p:spPr>
      </p:pic>
      <p:sp>
        <p:nvSpPr>
          <p:cNvPr id="8" name="Slide Number Placeholder 5" descr="Slide number">
            <a:extLst>
              <a:ext uri="{FF2B5EF4-FFF2-40B4-BE49-F238E27FC236}">
                <a16:creationId xmlns:a16="http://schemas.microsoft.com/office/drawing/2014/main" id="{A8166784-FB7C-4275-9215-12A4960459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64EB9D-E3AB-4ABF-B51E-6072C84A886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800" cap="small" baseline="0">
                <a:solidFill>
                  <a:srgbClr val="345065"/>
                </a:solidFill>
              </a:defRPr>
            </a:lvl1pPr>
          </a:lstStyle>
          <a:p>
            <a:r>
              <a:rPr lang="en-US"/>
              <a:t>Click to edit Title 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4C1248-5182-42B7-95A4-7C18EC4DEDB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57600"/>
            <a:ext cx="9144000" cy="1600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800" cap="small" baseline="0">
                <a:solidFill>
                  <a:srgbClr val="2CA34E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Title Slide subtitle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2098210-5F42-469B-8A46-3B82ACC395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6800" y="6172199"/>
            <a:ext cx="914400" cy="685800"/>
          </a:xfrm>
          <a:prstGeom prst="rect">
            <a:avLst/>
          </a:prstGeom>
          <a:effectLst>
            <a:outerShdw blurRad="76200" dist="38100" dir="2700000" algn="tl" rotWithShape="0">
              <a:prstClr val="black">
                <a:alpha val="20000"/>
              </a:prstClr>
            </a:outerShdw>
          </a:effectLst>
        </p:spPr>
        <p:txBody>
          <a:bodyPr vert="horz" lIns="91440" tIns="0" rIns="91440" bIns="0" rtlCol="0" anchor="ctr" anchorCtr="0"/>
          <a:lstStyle>
            <a:lvl1pPr algn="ctr">
              <a:defRPr sz="11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62132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SA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 descr="Slide number">
            <a:extLst>
              <a:ext uri="{FF2B5EF4-FFF2-40B4-BE49-F238E27FC236}">
                <a16:creationId xmlns:a16="http://schemas.microsoft.com/office/drawing/2014/main" id="{F428696E-6B16-4B0F-A35F-0B1BA82091AF}"/>
              </a:ext>
            </a:extLst>
          </p:cNvPr>
          <p:cNvSpPr txBox="1">
            <a:spLocks/>
          </p:cNvSpPr>
          <p:nvPr userDrawn="1"/>
        </p:nvSpPr>
        <p:spPr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B9C2A3DB-D378-42A9-BD1C-EC5DF4AA45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8175" y="0"/>
            <a:ext cx="10944225" cy="672111"/>
          </a:xfrm>
          <a:prstGeom prst="rect">
            <a:avLst/>
          </a:prstGeom>
          <a:effectLst/>
        </p:spPr>
        <p:txBody>
          <a:bodyPr vert="horz" lIns="0" tIns="0" rIns="0" bIns="0" rtlCol="0" anchor="b">
            <a:noAutofit/>
          </a:bodyPr>
          <a:lstStyle>
            <a:lvl1pPr>
              <a:defRPr/>
            </a:lvl1pPr>
          </a:lstStyle>
          <a:p>
            <a:r>
              <a:rPr lang="en-US"/>
              <a:t>Click to edit title: OSERS Title and 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13F86F-197B-46F2-B71E-6E5A8451397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9600" y="1143001"/>
            <a:ext cx="10972800" cy="4648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First Level</a:t>
            </a:r>
          </a:p>
          <a:p>
            <a:pPr lvl="1"/>
            <a:r>
              <a:rPr lang="en-US"/>
              <a:t>Click to edit Second level</a:t>
            </a:r>
          </a:p>
          <a:p>
            <a:pPr lvl="2"/>
            <a:r>
              <a:rPr lang="en-US"/>
              <a:t>Click to edit Third level</a:t>
            </a:r>
          </a:p>
          <a:p>
            <a:pPr lvl="3"/>
            <a:r>
              <a:rPr lang="en-US"/>
              <a:t>Click to edit Fourth level</a:t>
            </a:r>
          </a:p>
          <a:p>
            <a:pPr lvl="4"/>
            <a:r>
              <a:rPr lang="en-US"/>
              <a:t>Click to edit 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CFD5C6B-7889-4339-8F75-3B4A510288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6800" y="6172199"/>
            <a:ext cx="914400" cy="685800"/>
          </a:xfrm>
          <a:prstGeom prst="rect">
            <a:avLst/>
          </a:prstGeom>
          <a:effectLst>
            <a:outerShdw blurRad="76200" dist="38100" dir="2700000" algn="tl" rotWithShape="0">
              <a:prstClr val="black">
                <a:alpha val="20000"/>
              </a:prstClr>
            </a:outerShdw>
          </a:effectLst>
        </p:spPr>
        <p:txBody>
          <a:bodyPr vert="horz" lIns="91440" tIns="0" rIns="91440" bIns="0" rtlCol="0" anchor="ctr" anchorCtr="0"/>
          <a:lstStyle>
            <a:lvl1pPr algn="ctr">
              <a:defRPr sz="11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283871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RSA 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 descr="Slide number">
            <a:extLst>
              <a:ext uri="{FF2B5EF4-FFF2-40B4-BE49-F238E27FC236}">
                <a16:creationId xmlns:a16="http://schemas.microsoft.com/office/drawing/2014/main" id="{7806AD7D-BFE9-414B-A614-F152C75AEBF6}"/>
              </a:ext>
            </a:extLst>
          </p:cNvPr>
          <p:cNvSpPr txBox="1">
            <a:spLocks/>
          </p:cNvSpPr>
          <p:nvPr userDrawn="1"/>
        </p:nvSpPr>
        <p:spPr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26D53A-FEC1-4E25-A2A6-4D10945FC2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9"/>
            <a:ext cx="10515600" cy="1719262"/>
          </a:xfrm>
          <a:prstGeom prst="rect">
            <a:avLst/>
          </a:prstGeom>
        </p:spPr>
        <p:txBody>
          <a:bodyPr anchor="b"/>
          <a:lstStyle>
            <a:lvl1pPr>
              <a:defRPr sz="4400">
                <a:solidFill>
                  <a:srgbClr val="345065"/>
                </a:solidFill>
              </a:defRPr>
            </a:lvl1pPr>
          </a:lstStyle>
          <a:p>
            <a:r>
              <a:rPr lang="en-US"/>
              <a:t>Click to edit Sub-Section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2D17F-89F4-403A-9B65-20F1F0EA63A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3657599"/>
            <a:ext cx="10515600" cy="2432051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400">
                <a:solidFill>
                  <a:srgbClr val="2CA34E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Sub-Section subtitle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13B46FB-6684-4412-9BBD-5783BD5105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6800" y="6172199"/>
            <a:ext cx="914400" cy="685800"/>
          </a:xfrm>
          <a:prstGeom prst="rect">
            <a:avLst/>
          </a:prstGeom>
          <a:effectLst>
            <a:outerShdw blurRad="76200" dist="38100" dir="2700000" algn="tl" rotWithShape="0">
              <a:prstClr val="black">
                <a:alpha val="20000"/>
              </a:prstClr>
            </a:outerShdw>
          </a:effectLst>
        </p:spPr>
        <p:txBody>
          <a:bodyPr vert="horz" lIns="91440" tIns="0" rIns="91440" bIns="0" rtlCol="0" anchor="ctr" anchorCtr="0"/>
          <a:lstStyle>
            <a:lvl1pPr algn="ctr">
              <a:defRPr sz="11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632912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SA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 descr="Slide number">
            <a:extLst>
              <a:ext uri="{FF2B5EF4-FFF2-40B4-BE49-F238E27FC236}">
                <a16:creationId xmlns:a16="http://schemas.microsoft.com/office/drawing/2014/main" id="{2ED77C1F-80C1-4923-B2AF-605F242C8A14}"/>
              </a:ext>
            </a:extLst>
          </p:cNvPr>
          <p:cNvSpPr txBox="1">
            <a:spLocks/>
          </p:cNvSpPr>
          <p:nvPr userDrawn="1"/>
        </p:nvSpPr>
        <p:spPr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24A52A0B-E7A9-42D3-8330-4705100E16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8175" y="0"/>
            <a:ext cx="10944225" cy="672111"/>
          </a:xfrm>
          <a:prstGeom prst="rect">
            <a:avLst/>
          </a:prstGeom>
          <a:effectLst/>
        </p:spPr>
        <p:txBody>
          <a:bodyPr vert="horz" lIns="0" tIns="0" rIns="0" bIns="0" rtlCol="0" anchor="b">
            <a:noAutofit/>
          </a:bodyPr>
          <a:lstStyle>
            <a:lvl1pPr>
              <a:defRPr/>
            </a:lvl1pPr>
          </a:lstStyle>
          <a:p>
            <a:r>
              <a:rPr lang="en-US"/>
              <a:t>Click to edit title: Two 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F60ADA-4614-45E3-A5BF-95629D7B64E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38175" y="1143001"/>
            <a:ext cx="5381625" cy="457200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/>
              <a:t>Click to edit Content 1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CCE599-7CBD-44DC-8DFC-6C6FAC6A3DD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143001"/>
            <a:ext cx="5410200" cy="457200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/>
              <a:t>Click to edit Content 2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2E5C1993-4689-4706-9605-191DB63D4FBF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066800" y="6172199"/>
            <a:ext cx="914400" cy="685800"/>
          </a:xfrm>
          <a:prstGeom prst="rect">
            <a:avLst/>
          </a:prstGeom>
          <a:effectLst>
            <a:outerShdw blurRad="76200" dist="38100" dir="2700000" algn="tl" rotWithShape="0">
              <a:prstClr val="black">
                <a:alpha val="20000"/>
              </a:prstClr>
            </a:outerShdw>
          </a:effectLst>
        </p:spPr>
        <p:txBody>
          <a:bodyPr vert="horz" lIns="91440" tIns="0" rIns="91440" bIns="0" rtlCol="0" anchor="ctr" anchorCtr="0"/>
          <a:lstStyle>
            <a:lvl1pPr algn="ctr">
              <a:defRPr sz="11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863492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SA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 descr="Slide number">
            <a:extLst>
              <a:ext uri="{FF2B5EF4-FFF2-40B4-BE49-F238E27FC236}">
                <a16:creationId xmlns:a16="http://schemas.microsoft.com/office/drawing/2014/main" id="{9598033F-3D57-4969-A39A-2525ADCE1D04}"/>
              </a:ext>
            </a:extLst>
          </p:cNvPr>
          <p:cNvSpPr txBox="1">
            <a:spLocks/>
          </p:cNvSpPr>
          <p:nvPr userDrawn="1"/>
        </p:nvSpPr>
        <p:spPr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C7F6BC6-0A85-4C6D-B20F-0B41C7D177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8175" y="0"/>
            <a:ext cx="10944225" cy="672111"/>
          </a:xfrm>
          <a:prstGeom prst="rect">
            <a:avLst/>
          </a:prstGeom>
          <a:effectLst/>
        </p:spPr>
        <p:txBody>
          <a:bodyPr vert="horz" lIns="0" tIns="0" rIns="0" bIns="0" rtlCol="0" anchor="b">
            <a:noAutofit/>
          </a:bodyPr>
          <a:lstStyle>
            <a:lvl1pPr>
              <a:defRPr/>
            </a:lvl1pPr>
          </a:lstStyle>
          <a:p>
            <a:r>
              <a:rPr lang="en-US"/>
              <a:t>Click to edit title: Comparison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7943C8-2E58-46B7-BB78-69936D29A65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38176" y="1167905"/>
            <a:ext cx="5357812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Comparison 1 head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DA34BC-A09D-42A2-BEE6-A2169B3B544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38176" y="1991817"/>
            <a:ext cx="5357812" cy="36845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Comparison 1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C18036-3872-4576-9EA7-9CC17CDC1A0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0612" y="1167905"/>
            <a:ext cx="5411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Comparison 2 head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7A7CF3-F993-4581-A10C-4E3B2216D44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0612" y="1991817"/>
            <a:ext cx="5411788" cy="36845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Comparison 2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BC82069A-0BF2-4A27-A546-13D737801EF9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066800" y="6172199"/>
            <a:ext cx="914400" cy="685800"/>
          </a:xfrm>
          <a:prstGeom prst="rect">
            <a:avLst/>
          </a:prstGeom>
          <a:effectLst>
            <a:outerShdw blurRad="76200" dist="38100" dir="2700000" algn="tl" rotWithShape="0">
              <a:prstClr val="black">
                <a:alpha val="20000"/>
              </a:prstClr>
            </a:outerShdw>
          </a:effectLst>
        </p:spPr>
        <p:txBody>
          <a:bodyPr vert="horz" lIns="91440" tIns="0" rIns="91440" bIns="0" rtlCol="0" anchor="ctr" anchorCtr="0"/>
          <a:lstStyle>
            <a:lvl1pPr algn="ctr">
              <a:defRPr sz="11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755872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SA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 descr="Slide number">
            <a:extLst>
              <a:ext uri="{FF2B5EF4-FFF2-40B4-BE49-F238E27FC236}">
                <a16:creationId xmlns:a16="http://schemas.microsoft.com/office/drawing/2014/main" id="{4D9458F7-9707-486D-A49C-16642C40ED39}"/>
              </a:ext>
            </a:extLst>
          </p:cNvPr>
          <p:cNvSpPr txBox="1">
            <a:spLocks/>
          </p:cNvSpPr>
          <p:nvPr userDrawn="1"/>
        </p:nvSpPr>
        <p:spPr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38FDDEB1-0D88-4419-8F6A-851C52DF9E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8175" y="0"/>
            <a:ext cx="10944225" cy="672111"/>
          </a:xfrm>
          <a:prstGeom prst="rect">
            <a:avLst/>
          </a:prstGeom>
          <a:effectLst/>
        </p:spPr>
        <p:txBody>
          <a:bodyPr vert="horz" lIns="0" tIns="0" rIns="0" bIns="0" rtlCol="0" anchor="b">
            <a:noAutofit/>
          </a:bodyPr>
          <a:lstStyle>
            <a:lvl1pPr>
              <a:defRPr/>
            </a:lvl1pPr>
          </a:lstStyle>
          <a:p>
            <a:r>
              <a:rPr lang="en-US"/>
              <a:t>Click to edit title: Blank Slide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8B569AB-A890-4AB0-A835-96F88CF064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6800" y="6172199"/>
            <a:ext cx="914400" cy="685800"/>
          </a:xfrm>
          <a:prstGeom prst="rect">
            <a:avLst/>
          </a:prstGeom>
          <a:effectLst>
            <a:outerShdw blurRad="76200" dist="38100" dir="2700000" algn="tl" rotWithShape="0">
              <a:prstClr val="black">
                <a:alpha val="20000"/>
              </a:prstClr>
            </a:outerShdw>
          </a:effectLst>
        </p:spPr>
        <p:txBody>
          <a:bodyPr vert="horz" lIns="91440" tIns="0" rIns="91440" bIns="0" rtlCol="0" anchor="ctr" anchorCtr="0"/>
          <a:lstStyle>
            <a:lvl1pPr algn="ctr">
              <a:defRPr sz="11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524753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RSA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 descr="Slide number">
            <a:extLst>
              <a:ext uri="{FF2B5EF4-FFF2-40B4-BE49-F238E27FC236}">
                <a16:creationId xmlns:a16="http://schemas.microsoft.com/office/drawing/2014/main" id="{4AF364BE-B342-4A94-9B81-AE140878C62F}"/>
              </a:ext>
            </a:extLst>
          </p:cNvPr>
          <p:cNvSpPr txBox="1">
            <a:spLocks/>
          </p:cNvSpPr>
          <p:nvPr userDrawn="1"/>
        </p:nvSpPr>
        <p:spPr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EBBC821-5A67-42D7-90A7-CA776B14CE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6800" y="6172199"/>
            <a:ext cx="914400" cy="685800"/>
          </a:xfrm>
          <a:prstGeom prst="rect">
            <a:avLst/>
          </a:prstGeom>
          <a:effectLst>
            <a:outerShdw blurRad="76200" dist="38100" dir="2700000" algn="tl" rotWithShape="0">
              <a:prstClr val="black">
                <a:alpha val="20000"/>
              </a:prstClr>
            </a:outerShdw>
          </a:effectLst>
        </p:spPr>
        <p:txBody>
          <a:bodyPr vert="horz" lIns="91440" tIns="0" rIns="91440" bIns="0" rtlCol="0" anchor="ctr" anchorCtr="0"/>
          <a:lstStyle>
            <a:lvl1pPr algn="ctr">
              <a:defRPr sz="11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230772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SA 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 descr="Slide number">
            <a:extLst>
              <a:ext uri="{FF2B5EF4-FFF2-40B4-BE49-F238E27FC236}">
                <a16:creationId xmlns:a16="http://schemas.microsoft.com/office/drawing/2014/main" id="{2AD3A5EF-E03C-426C-8D47-77888598FC73}"/>
              </a:ext>
            </a:extLst>
          </p:cNvPr>
          <p:cNvSpPr txBox="1">
            <a:spLocks/>
          </p:cNvSpPr>
          <p:nvPr userDrawn="1"/>
        </p:nvSpPr>
        <p:spPr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5A315C-57C9-42E3-8B89-F845F852E1C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0080" y="0"/>
            <a:ext cx="10972800" cy="672111"/>
          </a:xfrm>
        </p:spPr>
        <p:txBody>
          <a:bodyPr lIns="0" tIns="0" rIns="0" bIns="0" anchor="b" anchorCtr="0">
            <a:normAutofit/>
          </a:bodyPr>
          <a:lstStyle>
            <a:lvl1pPr marL="0" indent="0">
              <a:buNone/>
              <a:defRPr sz="4000">
                <a:solidFill>
                  <a:schemeClr val="bg1"/>
                </a:solidFill>
              </a:defRPr>
            </a:lvl1pPr>
            <a:lvl2pPr marL="457200" indent="0">
              <a:buNone/>
              <a:defRPr sz="4000">
                <a:solidFill>
                  <a:schemeClr val="bg1"/>
                </a:solidFill>
              </a:defRPr>
            </a:lvl2pPr>
            <a:lvl3pPr marL="914400" indent="0">
              <a:buNone/>
              <a:defRPr sz="4000">
                <a:solidFill>
                  <a:schemeClr val="bg1"/>
                </a:solidFill>
              </a:defRPr>
            </a:lvl3pPr>
            <a:lvl4pPr marL="1314450" indent="0">
              <a:buNone/>
              <a:defRPr sz="4000">
                <a:solidFill>
                  <a:schemeClr val="bg1"/>
                </a:solidFill>
              </a:defRPr>
            </a:lvl4pPr>
            <a:lvl5pPr marL="1600200" indent="0">
              <a:buNone/>
              <a:defRPr sz="4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Title: Caption and Content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EA7CFC-5AFD-449A-AA6A-E3A1B413E74D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38176" y="1143000"/>
            <a:ext cx="2714624" cy="4725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375A7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Caption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AA3630-DA43-46D5-941C-DEA5A942F88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00" y="1143000"/>
            <a:ext cx="7545388" cy="4718050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rgbClr val="2CA34E"/>
              </a:buClr>
              <a:defRPr sz="3200"/>
            </a:lvl1pPr>
            <a:lvl2pPr marL="685800" indent="-228600">
              <a:buClr>
                <a:srgbClr val="2CA34E"/>
              </a:buClr>
              <a:defRPr sz="2800"/>
            </a:lvl2pPr>
            <a:lvl3pPr>
              <a:buClr>
                <a:srgbClr val="2CA34E"/>
              </a:buClr>
              <a:defRPr sz="2400"/>
            </a:lvl3pPr>
            <a:lvl4pPr>
              <a:buClr>
                <a:srgbClr val="2CA34E"/>
              </a:buClr>
              <a:defRPr sz="2000"/>
            </a:lvl4pPr>
            <a:lvl5pPr>
              <a:buClr>
                <a:srgbClr val="2CA34E"/>
              </a:buCl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Content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13C59D2-DDA6-4773-870C-E5B965F6DFE7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066800" y="6172199"/>
            <a:ext cx="914400" cy="685800"/>
          </a:xfrm>
          <a:prstGeom prst="rect">
            <a:avLst/>
          </a:prstGeom>
          <a:effectLst>
            <a:outerShdw blurRad="76200" dist="38100" dir="2700000" algn="tl" rotWithShape="0">
              <a:prstClr val="black">
                <a:alpha val="20000"/>
              </a:prstClr>
            </a:outerShdw>
          </a:effectLst>
        </p:spPr>
        <p:txBody>
          <a:bodyPr vert="horz" lIns="91440" tIns="0" rIns="91440" bIns="0" rtlCol="0" anchor="ctr" anchorCtr="0"/>
          <a:lstStyle>
            <a:lvl1pPr algn="ctr">
              <a:defRPr sz="11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804918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878E-557B-467E-8685-98C989CE9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8E7D7-E342-4660-8E64-81D3147A19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62EFCB-2FB2-44F5-A18B-5C6C8CC65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FDD501-F412-4785-A0AA-3E0656078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8E3AED-EFBA-4259-B87B-2745400D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5090-A1EB-4E96-AB6F-90B852151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6194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RSA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 descr="Slide number">
            <a:extLst>
              <a:ext uri="{FF2B5EF4-FFF2-40B4-BE49-F238E27FC236}">
                <a16:creationId xmlns:a16="http://schemas.microsoft.com/office/drawing/2014/main" id="{286CC856-5F3B-4541-B8B4-E7AF35261008}"/>
              </a:ext>
            </a:extLst>
          </p:cNvPr>
          <p:cNvSpPr txBox="1">
            <a:spLocks/>
          </p:cNvSpPr>
          <p:nvPr userDrawn="1"/>
        </p:nvSpPr>
        <p:spPr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400" b="1" i="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6B089B-8474-4A9D-81FB-4014BB9F3C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987424"/>
            <a:ext cx="3932237" cy="1069975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rgbClr val="2C506A"/>
                </a:solidFill>
              </a:defRPr>
            </a:lvl1pPr>
          </a:lstStyle>
          <a:p>
            <a:r>
              <a:rPr lang="en-US"/>
              <a:t>Click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BA6967-2DC3-4055-96A7-39B922A326B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286000"/>
            <a:ext cx="3932237" cy="358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2D8700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Caption text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79BEC0-E3C9-428E-A09E-7E38D7E17B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C96B4EC-B6A9-4E36-A5F3-8C8968292C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66800" y="6172199"/>
            <a:ext cx="914400" cy="685800"/>
          </a:xfrm>
          <a:prstGeom prst="rect">
            <a:avLst/>
          </a:prstGeom>
          <a:effectLst>
            <a:outerShdw blurRad="76200" dist="38100" dir="2700000" algn="tl" rotWithShape="0">
              <a:prstClr val="black">
                <a:alpha val="20000"/>
              </a:prstClr>
            </a:outerShdw>
          </a:effectLst>
        </p:spPr>
        <p:txBody>
          <a:bodyPr vert="horz" lIns="91440" tIns="0" rIns="91440" bIns="0" rtlCol="0" anchor="ctr" anchorCtr="0"/>
          <a:lstStyle>
            <a:lvl1pPr algn="ctr">
              <a:defRPr sz="11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72217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SA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0FE7388-91A7-4A33-96B0-6E59040A5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3806621" y="1143000"/>
            <a:ext cx="4578759" cy="4572000"/>
          </a:xfrm>
          <a:prstGeom prst="rect">
            <a:avLst/>
          </a:prstGeom>
        </p:spPr>
      </p:pic>
      <p:sp>
        <p:nvSpPr>
          <p:cNvPr id="11" name="Slide Number Placeholder 5" descr="Slide number">
            <a:extLst>
              <a:ext uri="{FF2B5EF4-FFF2-40B4-BE49-F238E27FC236}">
                <a16:creationId xmlns:a16="http://schemas.microsoft.com/office/drawing/2014/main" id="{387F6CA9-995E-481A-8042-32332D3513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6E18A5-FF83-466F-AAEB-502A8675691F}"/>
              </a:ext>
            </a:extLst>
          </p:cNvPr>
          <p:cNvSpPr txBox="1"/>
          <p:nvPr userDrawn="1"/>
        </p:nvSpPr>
        <p:spPr>
          <a:xfrm>
            <a:off x="580767" y="2286000"/>
            <a:ext cx="10972800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6600">
                <a:solidFill>
                  <a:srgbClr val="2D8700"/>
                </a:solidFill>
                <a:latin typeface="Century Gothic" panose="020B0502020202020204" pitchFamily="34" charset="0"/>
              </a:rPr>
              <a:t>RSA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52472D-2C37-4839-80EA-30713C149CA2}"/>
              </a:ext>
            </a:extLst>
          </p:cNvPr>
          <p:cNvSpPr txBox="1"/>
          <p:nvPr userDrawn="1"/>
        </p:nvSpPr>
        <p:spPr>
          <a:xfrm>
            <a:off x="609599" y="3429000"/>
            <a:ext cx="109728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Rehabilitation Services Administration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Office of Special Education and Rehabilitative Services</a:t>
            </a:r>
          </a:p>
          <a:p>
            <a:pPr algn="ctr">
              <a:spcBef>
                <a:spcPts val="600"/>
              </a:spcBef>
              <a:spcAft>
                <a:spcPts val="0"/>
              </a:spcAft>
            </a:pPr>
            <a:r>
              <a:rPr lang="en-US" sz="18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U.S. Department of Education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FBE9625-47CE-4753-A25E-07DFCF732E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6800" y="6172199"/>
            <a:ext cx="914400" cy="685800"/>
          </a:xfrm>
          <a:prstGeom prst="rect">
            <a:avLst/>
          </a:prstGeom>
          <a:effectLst>
            <a:outerShdw blurRad="76200" dist="38100" dir="2700000" algn="tl" rotWithShape="0">
              <a:prstClr val="black">
                <a:alpha val="20000"/>
              </a:prstClr>
            </a:outerShdw>
          </a:effectLst>
        </p:spPr>
        <p:txBody>
          <a:bodyPr vert="horz" lIns="91440" tIns="0" rIns="91440" bIns="0" rtlCol="0" anchor="ctr" anchorCtr="0"/>
          <a:lstStyle>
            <a:lvl1pPr algn="ctr">
              <a:defRPr sz="11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56348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SA End Slide,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0FE7388-91A7-4A33-96B0-6E59040A5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3806621" y="1143000"/>
            <a:ext cx="4578759" cy="4572000"/>
          </a:xfrm>
          <a:prstGeom prst="rect">
            <a:avLst/>
          </a:prstGeom>
        </p:spPr>
      </p:pic>
      <p:sp>
        <p:nvSpPr>
          <p:cNvPr id="11" name="Slide Number Placeholder 5" descr="Slide number">
            <a:extLst>
              <a:ext uri="{FF2B5EF4-FFF2-40B4-BE49-F238E27FC236}">
                <a16:creationId xmlns:a16="http://schemas.microsoft.com/office/drawing/2014/main" id="{387F6CA9-995E-481A-8042-32332D3513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E437DF-F50F-43BC-B8E3-3430A1EE5E2D}"/>
              </a:ext>
            </a:extLst>
          </p:cNvPr>
          <p:cNvSpPr txBox="1"/>
          <p:nvPr userDrawn="1"/>
        </p:nvSpPr>
        <p:spPr>
          <a:xfrm>
            <a:off x="580767" y="2286000"/>
            <a:ext cx="10972800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6600">
                <a:solidFill>
                  <a:srgbClr val="2D8700"/>
                </a:solidFill>
                <a:latin typeface="Century Gothic" panose="020B0502020202020204" pitchFamily="34" charset="0"/>
              </a:rPr>
              <a:t>RSA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C1CCB4-5E7E-4F47-94E1-5E14BF6A54E4}"/>
              </a:ext>
            </a:extLst>
          </p:cNvPr>
          <p:cNvSpPr txBox="1"/>
          <p:nvPr userDrawn="1"/>
        </p:nvSpPr>
        <p:spPr>
          <a:xfrm>
            <a:off x="609599" y="3429000"/>
            <a:ext cx="109728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Rehabilitation Services Administration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Office of Special Education and Rehabilitative Services</a:t>
            </a:r>
          </a:p>
          <a:p>
            <a:pPr algn="ctr">
              <a:spcBef>
                <a:spcPts val="600"/>
              </a:spcBef>
              <a:spcAft>
                <a:spcPts val="0"/>
              </a:spcAft>
            </a:pPr>
            <a:r>
              <a:rPr lang="en-US" sz="18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U.S. Department of Education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AE739A-8E85-4E4A-9F6B-6E1070A2EFA6}"/>
              </a:ext>
            </a:extLst>
          </p:cNvPr>
          <p:cNvSpPr txBox="1"/>
          <p:nvPr userDrawn="1"/>
        </p:nvSpPr>
        <p:spPr>
          <a:xfrm>
            <a:off x="650789" y="4838708"/>
            <a:ext cx="10931610" cy="118494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1200"/>
              </a:spcBef>
              <a:buNone/>
              <a:tabLst>
                <a:tab pos="4799013" algn="r"/>
                <a:tab pos="5033963" algn="l"/>
              </a:tabLst>
            </a:pPr>
            <a:r>
              <a:rPr lang="en-US" sz="1400" b="1">
                <a:solidFill>
                  <a:srgbClr val="345065"/>
                </a:solidFill>
                <a:latin typeface="Century Gothic" panose="020B0502020202020204" pitchFamily="34" charset="0"/>
              </a:rPr>
              <a:t>	</a:t>
            </a:r>
            <a:r>
              <a:rPr lang="en-US" sz="1400" b="1">
                <a:solidFill>
                  <a:srgbClr val="215070"/>
                </a:solidFill>
                <a:latin typeface="Century Gothic" panose="020B0502020202020204" pitchFamily="34" charset="0"/>
              </a:rPr>
              <a:t>Home:</a:t>
            </a: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	www.ed.gov/osers/rsa</a:t>
            </a:r>
          </a:p>
          <a:p>
            <a:pPr marL="0" indent="0" algn="l">
              <a:lnSpc>
                <a:spcPct val="100000"/>
              </a:lnSpc>
              <a:spcBef>
                <a:spcPts val="600"/>
              </a:spcBef>
              <a:buNone/>
              <a:tabLst>
                <a:tab pos="4799013" algn="r"/>
                <a:tab pos="5033963" algn="l"/>
              </a:tabLst>
            </a:pP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	</a:t>
            </a:r>
            <a:r>
              <a:rPr lang="en-US" sz="1400" b="1">
                <a:solidFill>
                  <a:srgbClr val="215070"/>
                </a:solidFill>
                <a:latin typeface="Century Gothic" panose="020B0502020202020204" pitchFamily="34" charset="0"/>
              </a:rPr>
              <a:t>Blog:</a:t>
            </a: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	https://sites.ed.gov/osers</a:t>
            </a:r>
          </a:p>
          <a:p>
            <a:pPr marL="0" indent="0" algn="l">
              <a:lnSpc>
                <a:spcPct val="100000"/>
              </a:lnSpc>
              <a:spcBef>
                <a:spcPts val="600"/>
              </a:spcBef>
              <a:buNone/>
              <a:tabLst>
                <a:tab pos="4799013" algn="r"/>
                <a:tab pos="5033963" algn="l"/>
              </a:tabLst>
            </a:pP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	</a:t>
            </a:r>
            <a:r>
              <a:rPr lang="en-US" sz="1400" b="1">
                <a:solidFill>
                  <a:srgbClr val="215070"/>
                </a:solidFill>
                <a:latin typeface="Century Gothic" panose="020B0502020202020204" pitchFamily="34" charset="0"/>
              </a:rPr>
              <a:t>Twitter:</a:t>
            </a: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	https://twitter.com/ED_Sped_Rehab</a:t>
            </a:r>
          </a:p>
          <a:p>
            <a:pPr marL="0" indent="0">
              <a:spcBef>
                <a:spcPts val="600"/>
              </a:spcBef>
              <a:buNone/>
              <a:tabLst>
                <a:tab pos="4799013" algn="r"/>
                <a:tab pos="5033963" algn="l"/>
              </a:tabLst>
            </a:pP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	</a:t>
            </a:r>
            <a:r>
              <a:rPr lang="en-US" sz="1400" b="1">
                <a:solidFill>
                  <a:srgbClr val="215070"/>
                </a:solidFill>
                <a:latin typeface="Century Gothic" panose="020B0502020202020204" pitchFamily="34" charset="0"/>
              </a:rPr>
              <a:t>YouTube</a:t>
            </a:r>
            <a:r>
              <a:rPr lang="en-US" sz="1400">
                <a:solidFill>
                  <a:srgbClr val="215070"/>
                </a:solidFill>
                <a:latin typeface="Century Gothic" panose="020B0502020202020204" pitchFamily="34" charset="0"/>
              </a:rPr>
              <a:t>:	www.youtube.com/c/OSERS</a:t>
            </a:r>
            <a:endParaRPr lang="en-US" sz="1400">
              <a:latin typeface="Century Gothic" panose="020B0502020202020204" pitchFamily="34" charset="0"/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FBE9625-47CE-4753-A25E-07DFCF732E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6800" y="6172199"/>
            <a:ext cx="914400" cy="685800"/>
          </a:xfrm>
          <a:prstGeom prst="rect">
            <a:avLst/>
          </a:prstGeom>
          <a:effectLst>
            <a:outerShdw blurRad="76200" dist="38100" dir="2700000" algn="tl" rotWithShape="0">
              <a:prstClr val="black">
                <a:alpha val="20000"/>
              </a:prstClr>
            </a:outerShdw>
          </a:effectLst>
        </p:spPr>
        <p:txBody>
          <a:bodyPr vert="horz" lIns="91440" tIns="0" rIns="91440" bIns="0" rtlCol="0" anchor="ctr" anchorCtr="0"/>
          <a:lstStyle>
            <a:lvl1pPr algn="ctr">
              <a:defRPr sz="11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583592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SA End Slide, Edi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0FE7388-91A7-4A33-96B0-6E59040A5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3806621" y="1143000"/>
            <a:ext cx="4578759" cy="4572000"/>
          </a:xfrm>
          <a:prstGeom prst="rect">
            <a:avLst/>
          </a:prstGeom>
        </p:spPr>
      </p:pic>
      <p:sp>
        <p:nvSpPr>
          <p:cNvPr id="11" name="Slide Number Placeholder 5" descr="Slide number">
            <a:extLst>
              <a:ext uri="{FF2B5EF4-FFF2-40B4-BE49-F238E27FC236}">
                <a16:creationId xmlns:a16="http://schemas.microsoft.com/office/drawing/2014/main" id="{387F6CA9-995E-481A-8042-32332D3513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B7D111-6E89-43EC-BF9F-638E130987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71599" y="2514600"/>
            <a:ext cx="9448800" cy="914400"/>
          </a:xfrm>
        </p:spPr>
        <p:txBody>
          <a:bodyPr anchor="b">
            <a:normAutofit/>
          </a:bodyPr>
          <a:lstStyle>
            <a:lvl1pPr marL="0" indent="0" algn="ctr">
              <a:buNone/>
              <a:defRPr sz="4800">
                <a:solidFill>
                  <a:srgbClr val="00871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E5EC69-1945-4270-A74C-D1C5FC8ECF26}"/>
              </a:ext>
            </a:extLst>
          </p:cNvPr>
          <p:cNvSpPr txBox="1"/>
          <p:nvPr userDrawn="1"/>
        </p:nvSpPr>
        <p:spPr>
          <a:xfrm>
            <a:off x="609599" y="3429000"/>
            <a:ext cx="109728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Rehabilitation Services Administration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Office of Special Education and Rehabilitative Services</a:t>
            </a:r>
          </a:p>
          <a:p>
            <a:pPr algn="ctr">
              <a:spcBef>
                <a:spcPts val="600"/>
              </a:spcBef>
              <a:spcAft>
                <a:spcPts val="0"/>
              </a:spcAft>
            </a:pPr>
            <a:r>
              <a:rPr lang="en-US" sz="1800" cap="small" baseline="0">
                <a:solidFill>
                  <a:srgbClr val="2C506A"/>
                </a:solidFill>
                <a:latin typeface="Century Gothic" panose="020B0502020202020204" pitchFamily="34" charset="0"/>
              </a:rPr>
              <a:t>U.S. Department of Education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FBE9625-47CE-4753-A25E-07DFCF732E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6800" y="6172199"/>
            <a:ext cx="914400" cy="685800"/>
          </a:xfrm>
          <a:prstGeom prst="rect">
            <a:avLst/>
          </a:prstGeom>
          <a:effectLst>
            <a:outerShdw blurRad="76200" dist="38100" dir="2700000" algn="tl" rotWithShape="0">
              <a:prstClr val="black">
                <a:alpha val="20000"/>
              </a:prstClr>
            </a:outerShdw>
          </a:effectLst>
        </p:spPr>
        <p:txBody>
          <a:bodyPr vert="horz" lIns="91440" tIns="0" rIns="91440" bIns="0" rtlCol="0" anchor="ctr" anchorCtr="0"/>
          <a:lstStyle>
            <a:lvl1pPr algn="ctr">
              <a:defRPr sz="11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81256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A0C3F-CFB2-42FB-B4D6-3A004AE49F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0626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649D7-588C-4645-80F1-9E78C54D9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9D904A-CBDB-4469-8690-66AE4715EE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ACAD07-7710-4797-AF1F-F2F63C40E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A55B17-314F-4A76-BDF5-9E8B72BFF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CA61F8-D084-4D2F-9BD0-C7478109F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5090-A1EB-4E96-AB6F-90B852151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388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168E6-51A5-4DCD-8EEA-2435698A0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196A8D-18D2-4943-A1A3-0E2472D491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809E41-659F-4310-B2F8-5A1685DD16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63BBA1-1B7B-46B3-9024-BBB50BDAE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7A3D6B-D577-4504-B9BA-8C8427FB0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6894EE-A544-4303-8A67-0764FD994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5090-A1EB-4E96-AB6F-90B852151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666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56192-21C2-46C9-91DE-4344713EE6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406120-B283-4431-A712-30318F64D7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85D10D-BC6C-4B43-B79B-B56CD4CFC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FB2A99-8183-4A15-841C-F2C1039A33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2FF4DE-D5B4-410B-A54C-73BA93587A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C99C94-1C5B-4897-8E41-0C7BC9C80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9EEAAC-97D3-4AAC-989B-2864BF4E3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35913E7-BFDE-48D0-BFBF-2242CFB11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5090-A1EB-4E96-AB6F-90B852151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417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410C9-1C35-44F9-BE26-9F8733A03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9D51E2-83B4-452A-8DBE-EC9E18F95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6EAC5E-81EF-4095-B5DE-FA508B591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00A7C3-9B11-4481-9978-FD8BE74C7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5090-A1EB-4E96-AB6F-90B852151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379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721FE0-2F51-4EC6-9096-CC37C4DA8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0E43BD-1644-4DBB-AB4C-F9B7F79F3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4DB40B-39CA-4895-A410-00E6B69F7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5090-A1EB-4E96-AB6F-90B852151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732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1F9DF-6DAD-4354-9D1F-8FE973F02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7E6DEB-B658-4981-A9F1-8B4CED9BC9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7D92BE-4DFC-4BF3-BE77-FC3E1A640C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2585A4-1458-465D-AB4E-70EC49144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88A899-C082-4AD5-84C5-418A5DDAE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16980A-2A45-489E-9748-800FE685B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5090-A1EB-4E96-AB6F-90B852151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421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6C785-09EF-4B9F-B854-C47751C83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B85FE7-FA5A-4F45-8E4D-5B45FD3F9E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8087B2-4A0F-43CA-9F33-289A432189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C2BAA0-0031-4A6E-92C5-8C6793E9E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09A60D-E63F-4195-B8EC-BEB3BDA30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A6673E-14C4-4B42-AC33-4A91B6055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15090-A1EB-4E96-AB6F-90B852151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295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wmf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E598F4-5606-4580-B019-34728317B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03CAEC-7459-4BAF-92E9-813331428B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E8E09B-6BED-4202-BAC9-08FC2F0022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4F1795-C576-491F-A619-62066713FB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799B69-65B9-4D79-B89C-C54EAB8936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15090-A1EB-4E96-AB6F-90B85215155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F74B0BA-8405-4753-B0DE-D1D5CF79D586}"/>
              </a:ext>
            </a:extLst>
          </p:cNvPr>
          <p:cNvSpPr/>
          <p:nvPr userDrawn="1"/>
        </p:nvSpPr>
        <p:spPr>
          <a:xfrm>
            <a:off x="0" y="6264938"/>
            <a:ext cx="12192000" cy="593062"/>
          </a:xfrm>
          <a:prstGeom prst="rect">
            <a:avLst/>
          </a:prstGeom>
          <a:solidFill>
            <a:srgbClr val="345065"/>
          </a:solidFill>
          <a:ln>
            <a:solidFill>
              <a:srgbClr val="3450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5932913-B85D-4D69-8202-DA3C29EB03FB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000818" y="6318038"/>
            <a:ext cx="3964516" cy="49794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44B7A19-5C09-40D5-A10F-9F362477A7A4}"/>
              </a:ext>
            </a:extLst>
          </p:cNvPr>
          <p:cNvSpPr/>
          <p:nvPr userDrawn="1"/>
        </p:nvSpPr>
        <p:spPr>
          <a:xfrm>
            <a:off x="0" y="0"/>
            <a:ext cx="12192000" cy="381000"/>
          </a:xfrm>
          <a:prstGeom prst="rect">
            <a:avLst/>
          </a:prstGeom>
          <a:solidFill>
            <a:srgbClr val="345065"/>
          </a:solidFill>
          <a:ln>
            <a:solidFill>
              <a:srgbClr val="3450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712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Header Box">
            <a:extLst>
              <a:ext uri="{FF2B5EF4-FFF2-40B4-BE49-F238E27FC236}">
                <a16:creationId xmlns:a16="http://schemas.microsoft.com/office/drawing/2014/main" id="{E7907DA4-0FAD-434F-8C7E-2AE42D528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3360" y="1"/>
            <a:ext cx="12195359" cy="685800"/>
          </a:xfrm>
          <a:prstGeom prst="rect">
            <a:avLst/>
          </a:prstGeom>
          <a:solidFill>
            <a:srgbClr val="34506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Footer Box">
            <a:extLst>
              <a:ext uri="{FF2B5EF4-FFF2-40B4-BE49-F238E27FC236}">
                <a16:creationId xmlns:a16="http://schemas.microsoft.com/office/drawing/2014/main" id="{568199A8-B750-45E3-AB01-9FE9206C0C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3361" y="6172200"/>
            <a:ext cx="12195359" cy="685800"/>
          </a:xfrm>
          <a:prstGeom prst="rect">
            <a:avLst/>
          </a:prstGeom>
          <a:solidFill>
            <a:srgbClr val="34506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6E49EC88-9138-4440-8FA2-253B6542AF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55" r="4954"/>
          <a:stretch/>
        </p:blipFill>
        <p:spPr>
          <a:xfrm>
            <a:off x="10695803" y="148883"/>
            <a:ext cx="1371601" cy="411480"/>
          </a:xfrm>
          <a:prstGeom prst="rect">
            <a:avLst/>
          </a:prstGeom>
        </p:spPr>
      </p:pic>
      <p:sp>
        <p:nvSpPr>
          <p:cNvPr id="16" name="Slide Number Placeholder 5" descr="Slide number">
            <a:extLst>
              <a:ext uri="{FF2B5EF4-FFF2-40B4-BE49-F238E27FC236}">
                <a16:creationId xmlns:a16="http://schemas.microsoft.com/office/drawing/2014/main" id="{6671BBBF-DB32-41B6-98AC-B5A2F69257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-3359" y="6172200"/>
            <a:ext cx="654148" cy="685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FB0DF862-988D-47B3-98A2-64A6895CED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175" y="0"/>
            <a:ext cx="10944225" cy="672111"/>
          </a:xfrm>
          <a:prstGeom prst="rect">
            <a:avLst/>
          </a:prstGeom>
          <a:effectLst/>
        </p:spPr>
        <p:txBody>
          <a:bodyPr vert="horz" lIns="0" tIns="0" rIns="0" bIns="0" rtlCol="0" anchor="b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3FA57E29-B688-45F6-91D1-FCD6B0D66B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0789" y="1143000"/>
            <a:ext cx="10931611" cy="4572000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3585716-BF6D-48B6-888E-CED9ABDBCD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66800" y="6172199"/>
            <a:ext cx="914400" cy="685800"/>
          </a:xfrm>
          <a:prstGeom prst="rect">
            <a:avLst/>
          </a:prstGeom>
          <a:effectLst>
            <a:outerShdw blurRad="76200" dist="38100" dir="2700000" algn="tl" rotWithShape="0">
              <a:prstClr val="black">
                <a:alpha val="20000"/>
              </a:prstClr>
            </a:outerShdw>
          </a:effectLst>
        </p:spPr>
        <p:txBody>
          <a:bodyPr vert="horz" lIns="91440" tIns="0" rIns="91440" bIns="0" rtlCol="0" anchor="ctr" anchorCtr="0"/>
          <a:lstStyle>
            <a:lvl1pPr algn="ctr">
              <a:defRPr sz="11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endParaRPr lang="en-US"/>
          </a:p>
        </p:txBody>
      </p:sp>
      <p:pic>
        <p:nvPicPr>
          <p:cNvPr id="8" name="ED Seal">
            <a:extLst>
              <a:ext uri="{FF2B5EF4-FFF2-40B4-BE49-F238E27FC236}">
                <a16:creationId xmlns:a16="http://schemas.microsoft.com/office/drawing/2014/main" id="{A01ACA3F-BD12-49B8-8EFD-BDBCDC75C7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57998" y="6241185"/>
            <a:ext cx="548637" cy="547827"/>
          </a:xfrm>
          <a:prstGeom prst="rect">
            <a:avLst/>
          </a:prstGeom>
          <a:ln>
            <a:noFill/>
          </a:ln>
          <a:effectLst/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0280D4FB-3891-4974-B82E-C47C48CE5E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936292" y="6321441"/>
            <a:ext cx="4408172" cy="457200"/>
            <a:chOff x="6936292" y="6321441"/>
            <a:chExt cx="4408172" cy="457200"/>
          </a:xfrm>
        </p:grpSpPr>
        <p:sp>
          <p:nvSpPr>
            <p:cNvPr id="20" name="Footer Placeholder 4">
              <a:extLst>
                <a:ext uri="{FF2B5EF4-FFF2-40B4-BE49-F238E27FC236}">
                  <a16:creationId xmlns:a16="http://schemas.microsoft.com/office/drawing/2014/main" id="{9606314B-432E-426C-89F3-41A44AD254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7984524" y="6348113"/>
              <a:ext cx="3359940" cy="36576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lIns="45720" tIns="0" rIns="45720" bIns="0" rtlCol="0" anchor="ctr" anchorCtr="0"/>
            <a:lstStyle>
              <a:defPPr>
                <a:defRPr lang="en-US"/>
              </a:defPPr>
              <a:lvl1pPr marL="0" algn="l" defTabSz="457200" rtl="0" eaLnBrk="1" latinLnBrk="0" hangingPunct="1">
                <a:lnSpc>
                  <a:spcPct val="100000"/>
                </a:lnSpc>
                <a:defRPr sz="1000" b="1" i="0" kern="0" cap="small" spc="20" baseline="0">
                  <a:solidFill>
                    <a:schemeClr val="bg1"/>
                  </a:solidFill>
                  <a:latin typeface="Century Gothic" panose="020B0502020202020204" pitchFamily="34" charset="0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b="1"/>
                <a:t>Rehabilitation Services Administration</a:t>
              </a:r>
            </a:p>
            <a:p>
              <a:r>
                <a:rPr lang="en-US" b="0"/>
                <a:t>Office of Special Education and Rehabilitative Services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B6F0B4F-B086-41DB-94DA-4D5A42F8C3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936057" y="6341282"/>
              <a:ext cx="0" cy="365760"/>
            </a:xfrm>
            <a:prstGeom prst="line">
              <a:avLst/>
            </a:prstGeom>
            <a:ln w="190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 descr="OSERS">
              <a:extLst>
                <a:ext uri="{FF2B5EF4-FFF2-40B4-BE49-F238E27FC236}">
                  <a16:creationId xmlns:a16="http://schemas.microsoft.com/office/drawing/2014/main" id="{41984953-4B21-40EC-B279-3D0B99EC77BC}"/>
                </a:ext>
              </a:extLst>
            </p:cNvPr>
            <p:cNvSpPr txBox="1"/>
            <p:nvPr userDrawn="1"/>
          </p:nvSpPr>
          <p:spPr>
            <a:xfrm>
              <a:off x="6936292" y="6321441"/>
              <a:ext cx="914401" cy="45720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>
                <a:lnSpc>
                  <a:spcPct val="85000"/>
                </a:lnSpc>
              </a:pPr>
              <a:r>
                <a:rPr lang="en-US" sz="3600" b="0" spc="0" baseline="0">
                  <a:solidFill>
                    <a:schemeClr val="bg1"/>
                  </a:solidFill>
                  <a:latin typeface="Century Gothic" panose="020B0502020202020204" pitchFamily="34" charset="0"/>
                </a:rPr>
                <a:t>RSA</a:t>
              </a:r>
              <a:endParaRPr lang="en-US" sz="3200" b="0" spc="0" baseline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2543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  <p:transition>
    <p:fade/>
  </p:transition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bg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2400"/>
        </a:spcBef>
        <a:buClr>
          <a:srgbClr val="6EC940"/>
        </a:buClr>
        <a:buFont typeface="Wingdings 3" panose="05040102010807070707" pitchFamily="18" charset="2"/>
        <a:buChar char=""/>
        <a:defRPr sz="2800" kern="1200">
          <a:solidFill>
            <a:srgbClr val="345065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1200"/>
        </a:spcBef>
        <a:buClr>
          <a:srgbClr val="6EC940"/>
        </a:buClr>
        <a:buFont typeface="Arial" panose="020B0604020202020204" pitchFamily="34" charset="0"/>
        <a:buChar char="•"/>
        <a:defRPr sz="2400" kern="1200">
          <a:solidFill>
            <a:srgbClr val="345065"/>
          </a:solidFill>
          <a:latin typeface="Century Gothic" panose="020B0502020202020204" pitchFamily="34" charset="0"/>
          <a:ea typeface="+mn-ea"/>
          <a:cs typeface="+mn-cs"/>
        </a:defRPr>
      </a:lvl2pPr>
      <a:lvl3pPr marL="1085850" indent="-171450" algn="l" defTabSz="914400" rtl="0" eaLnBrk="1" latinLnBrk="0" hangingPunct="1">
        <a:lnSpc>
          <a:spcPct val="100000"/>
        </a:lnSpc>
        <a:spcBef>
          <a:spcPts val="600"/>
        </a:spcBef>
        <a:buClr>
          <a:srgbClr val="6EC940"/>
        </a:buClr>
        <a:buFont typeface="Arial" panose="020B0604020202020204" pitchFamily="34" charset="0"/>
        <a:buChar char="•"/>
        <a:defRPr sz="2000" kern="1200">
          <a:solidFill>
            <a:srgbClr val="345065"/>
          </a:solidFill>
          <a:latin typeface="Century Gothic" panose="020B0502020202020204" pitchFamily="34" charset="0"/>
          <a:ea typeface="+mn-ea"/>
          <a:cs typeface="+mn-cs"/>
        </a:defRPr>
      </a:lvl3pPr>
      <a:lvl4pPr marL="1485900" indent="-171450" algn="l" defTabSz="914400" rtl="0" eaLnBrk="1" latinLnBrk="0" hangingPunct="1">
        <a:lnSpc>
          <a:spcPct val="100000"/>
        </a:lnSpc>
        <a:spcBef>
          <a:spcPts val="600"/>
        </a:spcBef>
        <a:buClr>
          <a:srgbClr val="6EC940"/>
        </a:buClr>
        <a:buFont typeface="Arial" panose="020B0604020202020204" pitchFamily="34" charset="0"/>
        <a:buChar char="•"/>
        <a:defRPr sz="1800" kern="1200">
          <a:solidFill>
            <a:srgbClr val="345065"/>
          </a:solidFill>
          <a:latin typeface="Century Gothic" panose="020B0502020202020204" pitchFamily="34" charset="0"/>
          <a:ea typeface="+mn-ea"/>
          <a:cs typeface="+mn-cs"/>
        </a:defRPr>
      </a:lvl4pPr>
      <a:lvl5pPr marL="1771650" indent="-171450" algn="l" defTabSz="914400" rtl="0" eaLnBrk="1" latinLnBrk="0" hangingPunct="1">
        <a:lnSpc>
          <a:spcPct val="100000"/>
        </a:lnSpc>
        <a:spcBef>
          <a:spcPts val="600"/>
        </a:spcBef>
        <a:buClr>
          <a:srgbClr val="6EC940"/>
        </a:buClr>
        <a:buFont typeface="Arial" panose="020B0604020202020204" pitchFamily="34" charset="0"/>
        <a:buChar char="•"/>
        <a:defRPr sz="1800" kern="1200">
          <a:solidFill>
            <a:srgbClr val="345065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rsa.ed.gov/wioa-resources/wioa-annual-reports" TargetMode="External"/><Relationship Id="rId2" Type="http://schemas.openxmlformats.org/officeDocument/2006/relationships/hyperlink" Target="https://rsa.ed.gov/sites/default/files/subregulatory/FAQ-24-02.pdf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rsa.ed.gov/sites/default/files/programs/vr/PY2023-VRProgram-WIOAPerformanceAssessmentResults_Final.xlsx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rsa.ed.gov/sites/default/files/subregulatory/DCL-23-04.pdf" TargetMode="External"/><Relationship Id="rId2" Type="http://schemas.openxmlformats.org/officeDocument/2006/relationships/hyperlink" Target="https://rsa.ed.gov/sites/default/files/subregulatory/TAC-17-01.pdf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rsa.ed.gov/whats-new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ncrtm.us13.list-manage.com/track/click?u=83a76dceb96b8a6237e50deeb&amp;id=2afdac686e&amp;e=5746fe27f3" TargetMode="External"/><Relationship Id="rId3" Type="http://schemas.openxmlformats.org/officeDocument/2006/relationships/hyperlink" Target="https://ncrtm.ed.gov/library/detail/swtcie-practice-brief-outreach-strategies-engage-potential-participants-and" TargetMode="External"/><Relationship Id="rId7" Type="http://schemas.openxmlformats.org/officeDocument/2006/relationships/hyperlink" Target="https://sites.ed.gov/osers/" TargetMode="External"/><Relationship Id="rId12" Type="http://schemas.openxmlformats.org/officeDocument/2006/relationships/hyperlink" Target="https://rsa.ed.gov/about/programs/randolph-sheppard-vending-facility-program/decisions-of-arbitration-panel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ncrtm.ed.gov/library/detail/engaging-14c-certificate-holders-increase-competitive-integrated-employment" TargetMode="External"/><Relationship Id="rId11" Type="http://schemas.openxmlformats.org/officeDocument/2006/relationships/hyperlink" Target="https://rsa.ed.gov/whats-new" TargetMode="External"/><Relationship Id="rId5" Type="http://schemas.openxmlformats.org/officeDocument/2006/relationships/hyperlink" Target="https://ncrtm.ed.gov/library/detail/staffing-models-support-service-delivery" TargetMode="External"/><Relationship Id="rId10" Type="http://schemas.openxmlformats.org/officeDocument/2006/relationships/hyperlink" Target="https://youtu.be/Fu5xsPDHMQk" TargetMode="External"/><Relationship Id="rId4" Type="http://schemas.openxmlformats.org/officeDocument/2006/relationships/hyperlink" Target="https://ncrtm.ed.gov/library/detail/engaging-people-disabilities-and-lived-experience" TargetMode="External"/><Relationship Id="rId9" Type="http://schemas.openxmlformats.org/officeDocument/2006/relationships/hyperlink" Target="https://ncrtm.us13.list-manage.com/track/click?u=83a76dceb96b8a6237e50deeb&amp;id=671500eb83&amp;e=5746fe27f3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rsa.ed.gov/about/programs/disability-innovation-fund-creating-21st-centry-workforce-of-youth-and-adults-with-disabilitie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rsa.ed.gov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hyperlink" Target="https://sites.ed.gov/osers/" TargetMode="External"/><Relationship Id="rId4" Type="http://schemas.openxmlformats.org/officeDocument/2006/relationships/hyperlink" Target="https://x.com/ed_sped_rehab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B2DBE-3E8D-46B7-AE3A-FC6069AC4A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256" y="1298359"/>
            <a:ext cx="11869444" cy="2387600"/>
          </a:xfrm>
        </p:spPr>
        <p:txBody>
          <a:bodyPr>
            <a:normAutofit/>
          </a:bodyPr>
          <a:lstStyle/>
          <a:p>
            <a:r>
              <a:rPr lang="en-US" sz="4800" b="1" dirty="0">
                <a:latin typeface="Century Gothic"/>
                <a:ea typeface="Calibri"/>
              </a:rPr>
              <a:t>Supporting</a:t>
            </a:r>
            <a:r>
              <a:rPr lang="en-US" sz="4800" b="1" dirty="0">
                <a:effectLst/>
                <a:latin typeface="Century Gothic"/>
                <a:ea typeface="Calibri"/>
              </a:rPr>
              <a:t> the Value Proposition</a:t>
            </a:r>
            <a:endParaRPr lang="en-US" sz="4800" b="1" dirty="0">
              <a:latin typeface="Century Gothic"/>
              <a:ea typeface="Calibri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075310-4AEC-48F1-A310-53F988954E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52978" y="3903879"/>
            <a:ext cx="9144000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800" b="1" dirty="0">
                <a:solidFill>
                  <a:schemeClr val="accent1"/>
                </a:solidFill>
                <a:effectLst/>
                <a:latin typeface="Century Gothic"/>
                <a:ea typeface="Calibri" panose="020F0502020204030204" pitchFamily="34" charset="0"/>
                <a:cs typeface="Times New Roman"/>
              </a:rPr>
              <a:t>CSAVR Fall </a:t>
            </a:r>
            <a:r>
              <a:rPr lang="en-US" sz="2800" b="1" dirty="0">
                <a:solidFill>
                  <a:schemeClr val="accent1"/>
                </a:solidFill>
                <a:latin typeface="Century Gothic"/>
                <a:ea typeface="Calibri" panose="020F0502020204030204" pitchFamily="34" charset="0"/>
                <a:cs typeface="Times New Roman"/>
              </a:rPr>
              <a:t>2024 Conference</a:t>
            </a:r>
            <a:endParaRPr lang="en-US" sz="2800" b="1" dirty="0">
              <a:solidFill>
                <a:schemeClr val="accent1"/>
              </a:solidFill>
              <a:effectLst/>
              <a:latin typeface="Century Gothic"/>
              <a:ea typeface="Calibri" panose="020F0502020204030204" pitchFamily="34" charset="0"/>
              <a:cs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Century Gothic"/>
              </a:rPr>
              <a:t>Seattle, Washington</a:t>
            </a:r>
          </a:p>
          <a:p>
            <a:pPr marL="0" marR="0" algn="ctr"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latin typeface="Century Gothic"/>
              </a:rPr>
              <a:t>October 21, 2024</a:t>
            </a:r>
          </a:p>
        </p:txBody>
      </p:sp>
    </p:spTree>
    <p:extLst>
      <p:ext uri="{BB962C8B-B14F-4D97-AF65-F5344CB8AC3E}">
        <p14:creationId xmlns:p14="http://schemas.microsoft.com/office/powerpoint/2010/main" val="2072532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513B960-D5F5-46CF-8B09-6F42629DC8F5}"/>
              </a:ext>
            </a:extLst>
          </p:cNvPr>
          <p:cNvSpPr txBox="1"/>
          <p:nvPr/>
        </p:nvSpPr>
        <p:spPr>
          <a:xfrm>
            <a:off x="590548" y="1211458"/>
            <a:ext cx="1085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entury Gothic" panose="020B0502020202020204" pitchFamily="34" charset="0"/>
              </a:rPr>
              <a:t>National Measurable Skill Gains Rate: 52%</a:t>
            </a:r>
          </a:p>
          <a:p>
            <a:r>
              <a:rPr lang="en-US" dirty="0"/>
              <a:t> 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75838D4-EC3D-4BF2-88CA-F9F99BA488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0360702"/>
              </p:ext>
            </p:extLst>
          </p:nvPr>
        </p:nvGraphicFramePr>
        <p:xfrm>
          <a:off x="304800" y="1714500"/>
          <a:ext cx="10850882" cy="4224831"/>
        </p:xfrm>
        <a:graphic>
          <a:graphicData uri="http://schemas.openxmlformats.org/drawingml/2006/table">
            <a:tbl>
              <a:tblPr/>
              <a:tblGrid>
                <a:gridCol w="1747519">
                  <a:extLst>
                    <a:ext uri="{9D8B030D-6E8A-4147-A177-3AD203B41FA5}">
                      <a16:colId xmlns:a16="http://schemas.microsoft.com/office/drawing/2014/main" val="1251415985"/>
                    </a:ext>
                  </a:extLst>
                </a:gridCol>
                <a:gridCol w="853441">
                  <a:extLst>
                    <a:ext uri="{9D8B030D-6E8A-4147-A177-3AD203B41FA5}">
                      <a16:colId xmlns:a16="http://schemas.microsoft.com/office/drawing/2014/main" val="756433333"/>
                    </a:ext>
                  </a:extLst>
                </a:gridCol>
                <a:gridCol w="182880">
                  <a:extLst>
                    <a:ext uri="{9D8B030D-6E8A-4147-A177-3AD203B41FA5}">
                      <a16:colId xmlns:a16="http://schemas.microsoft.com/office/drawing/2014/main" val="2107901969"/>
                    </a:ext>
                  </a:extLst>
                </a:gridCol>
                <a:gridCol w="1605280">
                  <a:extLst>
                    <a:ext uri="{9D8B030D-6E8A-4147-A177-3AD203B41FA5}">
                      <a16:colId xmlns:a16="http://schemas.microsoft.com/office/drawing/2014/main" val="8497654"/>
                    </a:ext>
                  </a:extLst>
                </a:gridCol>
                <a:gridCol w="853441">
                  <a:extLst>
                    <a:ext uri="{9D8B030D-6E8A-4147-A177-3AD203B41FA5}">
                      <a16:colId xmlns:a16="http://schemas.microsoft.com/office/drawing/2014/main" val="350328380"/>
                    </a:ext>
                  </a:extLst>
                </a:gridCol>
                <a:gridCol w="182880">
                  <a:extLst>
                    <a:ext uri="{9D8B030D-6E8A-4147-A177-3AD203B41FA5}">
                      <a16:colId xmlns:a16="http://schemas.microsoft.com/office/drawing/2014/main" val="1443838270"/>
                    </a:ext>
                  </a:extLst>
                </a:gridCol>
                <a:gridCol w="1808480">
                  <a:extLst>
                    <a:ext uri="{9D8B030D-6E8A-4147-A177-3AD203B41FA5}">
                      <a16:colId xmlns:a16="http://schemas.microsoft.com/office/drawing/2014/main" val="1594435363"/>
                    </a:ext>
                  </a:extLst>
                </a:gridCol>
                <a:gridCol w="853441">
                  <a:extLst>
                    <a:ext uri="{9D8B030D-6E8A-4147-A177-3AD203B41FA5}">
                      <a16:colId xmlns:a16="http://schemas.microsoft.com/office/drawing/2014/main" val="3664727456"/>
                    </a:ext>
                  </a:extLst>
                </a:gridCol>
                <a:gridCol w="182880">
                  <a:extLst>
                    <a:ext uri="{9D8B030D-6E8A-4147-A177-3AD203B41FA5}">
                      <a16:colId xmlns:a16="http://schemas.microsoft.com/office/drawing/2014/main" val="156053677"/>
                    </a:ext>
                  </a:extLst>
                </a:gridCol>
                <a:gridCol w="1727199">
                  <a:extLst>
                    <a:ext uri="{9D8B030D-6E8A-4147-A177-3AD203B41FA5}">
                      <a16:colId xmlns:a16="http://schemas.microsoft.com/office/drawing/2014/main" val="3158889763"/>
                    </a:ext>
                  </a:extLst>
                </a:gridCol>
                <a:gridCol w="853441">
                  <a:extLst>
                    <a:ext uri="{9D8B030D-6E8A-4147-A177-3AD203B41FA5}">
                      <a16:colId xmlns:a16="http://schemas.microsoft.com/office/drawing/2014/main" val="1591638086"/>
                    </a:ext>
                  </a:extLst>
                </a:gridCol>
              </a:tblGrid>
              <a:tr h="32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Virginia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Indiana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Montana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Florida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7045475"/>
                  </a:ext>
                </a:extLst>
              </a:tr>
              <a:tr h="32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West Virginia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Delaware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Mexico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Jersey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7851185"/>
                  </a:ext>
                </a:extLst>
              </a:tr>
              <a:tr h="32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Missouri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York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Texas 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Colorado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3099750"/>
                  </a:ext>
                </a:extLst>
              </a:tr>
              <a:tr h="32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Ohio  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Connecticut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Michigan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Wyoming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0314525"/>
                  </a:ext>
                </a:extLst>
              </a:tr>
              <a:tr h="32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Oklahoma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Idaho 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Maine 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Kentucky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8787708"/>
                  </a:ext>
                </a:extLst>
              </a:tr>
              <a:tr h="32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Mississippi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Minnesota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Nevada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North Carolina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1402989"/>
                  </a:ext>
                </a:extLst>
              </a:tr>
              <a:tr h="32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Illinois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Utah  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Georgia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Oregon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3935633"/>
                  </a:ext>
                </a:extLst>
              </a:tr>
              <a:tr h="32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South Dakota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Louisiana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Massachusetts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Hawaii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8312350"/>
                  </a:ext>
                </a:extLst>
              </a:tr>
              <a:tr h="32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Tennessee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Puerto Rico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Dist. Of Columbia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Arkansas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58036"/>
                  </a:ext>
                </a:extLst>
              </a:tr>
              <a:tr h="32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North Dakota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Vermont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Maryland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California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0004508"/>
                  </a:ext>
                </a:extLst>
              </a:tr>
              <a:tr h="32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Alaska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Alabama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Washington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Kansas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628787"/>
                  </a:ext>
                </a:extLst>
              </a:tr>
              <a:tr h="32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Hampshire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Iowa  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Pennsylvania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Rhode Island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581912"/>
                  </a:ext>
                </a:extLst>
              </a:tr>
              <a:tr h="32498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Wisconsin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South Carolina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Nebraska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Arizona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2644640"/>
                  </a:ext>
                </a:extLst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20C857FE-167E-6798-7C28-145986E2FC38}"/>
              </a:ext>
            </a:extLst>
          </p:cNvPr>
          <p:cNvSpPr txBox="1">
            <a:spLocks/>
          </p:cNvSpPr>
          <p:nvPr/>
        </p:nvSpPr>
        <p:spPr>
          <a:xfrm>
            <a:off x="2" y="0"/>
            <a:ext cx="11525248" cy="1211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600" i="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US" sz="4000" b="1" dirty="0">
                <a:solidFill>
                  <a:schemeClr val="accent6"/>
                </a:solidFill>
                <a:latin typeface="Century Gothic" panose="020B0502020202020204" pitchFamily="34" charset="0"/>
              </a:rPr>
              <a:t>Measurable Skill Gains Rate by State – PY 2023</a:t>
            </a:r>
          </a:p>
        </p:txBody>
      </p:sp>
    </p:spTree>
    <p:extLst>
      <p:ext uri="{BB962C8B-B14F-4D97-AF65-F5344CB8AC3E}">
        <p14:creationId xmlns:p14="http://schemas.microsoft.com/office/powerpoint/2010/main" val="3822750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513B960-D5F5-46CF-8B09-6F42629DC8F5}"/>
              </a:ext>
            </a:extLst>
          </p:cNvPr>
          <p:cNvSpPr txBox="1"/>
          <p:nvPr/>
        </p:nvSpPr>
        <p:spPr>
          <a:xfrm>
            <a:off x="670560" y="1027203"/>
            <a:ext cx="1085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PY 2023 National 2</a:t>
            </a:r>
            <a:r>
              <a:rPr lang="en-US" b="1" baseline="30000" dirty="0"/>
              <a:t>nd</a:t>
            </a:r>
            <a:r>
              <a:rPr lang="en-US" b="1" dirty="0"/>
              <a:t> Quarter After Exit Employment Rate: 56% </a:t>
            </a:r>
          </a:p>
          <a:p>
            <a:r>
              <a:rPr lang="en-US" dirty="0"/>
              <a:t>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0450048-00C6-4A7D-A022-5C50AF09EF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2950472"/>
              </p:ext>
            </p:extLst>
          </p:nvPr>
        </p:nvGraphicFramePr>
        <p:xfrm>
          <a:off x="670560" y="1495425"/>
          <a:ext cx="10596137" cy="4517136"/>
        </p:xfrm>
        <a:graphic>
          <a:graphicData uri="http://schemas.openxmlformats.org/drawingml/2006/table">
            <a:tbl>
              <a:tblPr/>
              <a:tblGrid>
                <a:gridCol w="1632894">
                  <a:extLst>
                    <a:ext uri="{9D8B030D-6E8A-4147-A177-3AD203B41FA5}">
                      <a16:colId xmlns:a16="http://schemas.microsoft.com/office/drawing/2014/main" val="3036520559"/>
                    </a:ext>
                  </a:extLst>
                </a:gridCol>
                <a:gridCol w="797460">
                  <a:extLst>
                    <a:ext uri="{9D8B030D-6E8A-4147-A177-3AD203B41FA5}">
                      <a16:colId xmlns:a16="http://schemas.microsoft.com/office/drawing/2014/main" val="3152402492"/>
                    </a:ext>
                  </a:extLst>
                </a:gridCol>
                <a:gridCol w="170884">
                  <a:extLst>
                    <a:ext uri="{9D8B030D-6E8A-4147-A177-3AD203B41FA5}">
                      <a16:colId xmlns:a16="http://schemas.microsoft.com/office/drawing/2014/main" val="1096536645"/>
                    </a:ext>
                  </a:extLst>
                </a:gridCol>
                <a:gridCol w="1499983">
                  <a:extLst>
                    <a:ext uri="{9D8B030D-6E8A-4147-A177-3AD203B41FA5}">
                      <a16:colId xmlns:a16="http://schemas.microsoft.com/office/drawing/2014/main" val="217892216"/>
                    </a:ext>
                  </a:extLst>
                </a:gridCol>
                <a:gridCol w="797460">
                  <a:extLst>
                    <a:ext uri="{9D8B030D-6E8A-4147-A177-3AD203B41FA5}">
                      <a16:colId xmlns:a16="http://schemas.microsoft.com/office/drawing/2014/main" val="1333250414"/>
                    </a:ext>
                  </a:extLst>
                </a:gridCol>
                <a:gridCol w="170884">
                  <a:extLst>
                    <a:ext uri="{9D8B030D-6E8A-4147-A177-3AD203B41FA5}">
                      <a16:colId xmlns:a16="http://schemas.microsoft.com/office/drawing/2014/main" val="3181561306"/>
                    </a:ext>
                  </a:extLst>
                </a:gridCol>
                <a:gridCol w="1689854">
                  <a:extLst>
                    <a:ext uri="{9D8B030D-6E8A-4147-A177-3AD203B41FA5}">
                      <a16:colId xmlns:a16="http://schemas.microsoft.com/office/drawing/2014/main" val="3247465736"/>
                    </a:ext>
                  </a:extLst>
                </a:gridCol>
                <a:gridCol w="775847">
                  <a:extLst>
                    <a:ext uri="{9D8B030D-6E8A-4147-A177-3AD203B41FA5}">
                      <a16:colId xmlns:a16="http://schemas.microsoft.com/office/drawing/2014/main" val="3704333728"/>
                    </a:ext>
                  </a:extLst>
                </a:gridCol>
                <a:gridCol w="192497">
                  <a:extLst>
                    <a:ext uri="{9D8B030D-6E8A-4147-A177-3AD203B41FA5}">
                      <a16:colId xmlns:a16="http://schemas.microsoft.com/office/drawing/2014/main" val="1267880739"/>
                    </a:ext>
                  </a:extLst>
                </a:gridCol>
                <a:gridCol w="1826828">
                  <a:extLst>
                    <a:ext uri="{9D8B030D-6E8A-4147-A177-3AD203B41FA5}">
                      <a16:colId xmlns:a16="http://schemas.microsoft.com/office/drawing/2014/main" val="3833842951"/>
                    </a:ext>
                  </a:extLst>
                </a:gridCol>
                <a:gridCol w="1041546">
                  <a:extLst>
                    <a:ext uri="{9D8B030D-6E8A-4147-A177-3AD203B41FA5}">
                      <a16:colId xmlns:a16="http://schemas.microsoft.com/office/drawing/2014/main" val="3779200379"/>
                    </a:ext>
                  </a:extLst>
                </a:gridCol>
              </a:tblGrid>
              <a:tr h="3474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Michigan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Nebraska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Virginia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Delaware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8733786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West Virginia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Illinois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Massachusetts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Rhode Island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7675101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North Dakota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South Dakota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Colorado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York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630871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Missouri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Iowa  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Arkansas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California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5776817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Idaho 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Alaska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Wisconsin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North Carolina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9849842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South Carolina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Tennessee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Washington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Puerto Rico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0252593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Alabama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Indiana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Montana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Mexico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177633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Ohio  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Louisiana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Oklahoma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Maryland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9307959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Hampshire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Pennsylvania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Florida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Wyoming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037615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Mississippi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Vermont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Kansas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Maine 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913774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Texas 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Nevada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Utah  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Georgia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114579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Kentucky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Connecticut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Jersey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Hawaii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8966744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Oregon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Minnesota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Arizona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Dist. Of Columbia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8404225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57E2E28D-3A2A-7E88-15D4-8762C5DBE4B6}"/>
              </a:ext>
            </a:extLst>
          </p:cNvPr>
          <p:cNvSpPr txBox="1">
            <a:spLocks/>
          </p:cNvSpPr>
          <p:nvPr/>
        </p:nvSpPr>
        <p:spPr>
          <a:xfrm>
            <a:off x="111017" y="138910"/>
            <a:ext cx="11155680" cy="121145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600" i="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400" dirty="0">
              <a:solidFill>
                <a:schemeClr val="tx1"/>
              </a:solidFill>
              <a:latin typeface="+mn-lt"/>
            </a:endParaRPr>
          </a:p>
          <a:p>
            <a:r>
              <a:rPr lang="en-US" sz="4700" b="1" dirty="0">
                <a:solidFill>
                  <a:schemeClr val="accent6"/>
                </a:solidFill>
                <a:latin typeface="Century Gothic" panose="020B0502020202020204" pitchFamily="34" charset="0"/>
              </a:rPr>
              <a:t>2</a:t>
            </a:r>
            <a:r>
              <a:rPr lang="en-US" sz="4700" b="1" baseline="30000" dirty="0">
                <a:solidFill>
                  <a:schemeClr val="accent6"/>
                </a:solidFill>
                <a:latin typeface="Century Gothic" panose="020B0502020202020204" pitchFamily="34" charset="0"/>
              </a:rPr>
              <a:t>nd</a:t>
            </a:r>
            <a:r>
              <a:rPr lang="en-US" sz="4700" b="1" dirty="0">
                <a:solidFill>
                  <a:schemeClr val="accent6"/>
                </a:solidFill>
                <a:latin typeface="Century Gothic" panose="020B0502020202020204" pitchFamily="34" charset="0"/>
              </a:rPr>
              <a:t> Quarter Employment Rate by State – PY 2023</a:t>
            </a:r>
          </a:p>
        </p:txBody>
      </p:sp>
    </p:spTree>
    <p:extLst>
      <p:ext uri="{BB962C8B-B14F-4D97-AF65-F5344CB8AC3E}">
        <p14:creationId xmlns:p14="http://schemas.microsoft.com/office/powerpoint/2010/main" val="697445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30BEE67-56F3-488B-B059-EBEB7CE1AA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8651408"/>
              </p:ext>
            </p:extLst>
          </p:nvPr>
        </p:nvGraphicFramePr>
        <p:xfrm>
          <a:off x="737780" y="1389293"/>
          <a:ext cx="10450394" cy="4828943"/>
        </p:xfrm>
        <a:graphic>
          <a:graphicData uri="http://schemas.openxmlformats.org/drawingml/2006/table">
            <a:tbl>
              <a:tblPr/>
              <a:tblGrid>
                <a:gridCol w="1683023">
                  <a:extLst>
                    <a:ext uri="{9D8B030D-6E8A-4147-A177-3AD203B41FA5}">
                      <a16:colId xmlns:a16="http://schemas.microsoft.com/office/drawing/2014/main" val="1023590056"/>
                    </a:ext>
                  </a:extLst>
                </a:gridCol>
                <a:gridCol w="821941">
                  <a:extLst>
                    <a:ext uri="{9D8B030D-6E8A-4147-A177-3AD203B41FA5}">
                      <a16:colId xmlns:a16="http://schemas.microsoft.com/office/drawing/2014/main" val="3237895994"/>
                    </a:ext>
                  </a:extLst>
                </a:gridCol>
                <a:gridCol w="176130">
                  <a:extLst>
                    <a:ext uri="{9D8B030D-6E8A-4147-A177-3AD203B41FA5}">
                      <a16:colId xmlns:a16="http://schemas.microsoft.com/office/drawing/2014/main" val="4098113463"/>
                    </a:ext>
                  </a:extLst>
                </a:gridCol>
                <a:gridCol w="1766422">
                  <a:extLst>
                    <a:ext uri="{9D8B030D-6E8A-4147-A177-3AD203B41FA5}">
                      <a16:colId xmlns:a16="http://schemas.microsoft.com/office/drawing/2014/main" val="4279551585"/>
                    </a:ext>
                  </a:extLst>
                </a:gridCol>
                <a:gridCol w="783715">
                  <a:extLst>
                    <a:ext uri="{9D8B030D-6E8A-4147-A177-3AD203B41FA5}">
                      <a16:colId xmlns:a16="http://schemas.microsoft.com/office/drawing/2014/main" val="3892645501"/>
                    </a:ext>
                  </a:extLst>
                </a:gridCol>
                <a:gridCol w="219440">
                  <a:extLst>
                    <a:ext uri="{9D8B030D-6E8A-4147-A177-3AD203B41FA5}">
                      <a16:colId xmlns:a16="http://schemas.microsoft.com/office/drawing/2014/main" val="3457891064"/>
                    </a:ext>
                  </a:extLst>
                </a:gridCol>
                <a:gridCol w="1516259">
                  <a:extLst>
                    <a:ext uri="{9D8B030D-6E8A-4147-A177-3AD203B41FA5}">
                      <a16:colId xmlns:a16="http://schemas.microsoft.com/office/drawing/2014/main" val="1975745051"/>
                    </a:ext>
                  </a:extLst>
                </a:gridCol>
                <a:gridCol w="821941">
                  <a:extLst>
                    <a:ext uri="{9D8B030D-6E8A-4147-A177-3AD203B41FA5}">
                      <a16:colId xmlns:a16="http://schemas.microsoft.com/office/drawing/2014/main" val="2655492839"/>
                    </a:ext>
                  </a:extLst>
                </a:gridCol>
                <a:gridCol w="176130">
                  <a:extLst>
                    <a:ext uri="{9D8B030D-6E8A-4147-A177-3AD203B41FA5}">
                      <a16:colId xmlns:a16="http://schemas.microsoft.com/office/drawing/2014/main" val="650163604"/>
                    </a:ext>
                  </a:extLst>
                </a:gridCol>
                <a:gridCol w="1663452">
                  <a:extLst>
                    <a:ext uri="{9D8B030D-6E8A-4147-A177-3AD203B41FA5}">
                      <a16:colId xmlns:a16="http://schemas.microsoft.com/office/drawing/2014/main" val="3723837665"/>
                    </a:ext>
                  </a:extLst>
                </a:gridCol>
                <a:gridCol w="821941">
                  <a:extLst>
                    <a:ext uri="{9D8B030D-6E8A-4147-A177-3AD203B41FA5}">
                      <a16:colId xmlns:a16="http://schemas.microsoft.com/office/drawing/2014/main" val="544996193"/>
                    </a:ext>
                  </a:extLst>
                </a:gridCol>
              </a:tblGrid>
              <a:tr h="36700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Michigan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$9,773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North Dakota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$6,253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Alabama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$5,167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Virginia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$4,323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3183796"/>
                  </a:ext>
                </a:extLst>
              </a:tr>
              <a:tr h="42493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Oklahoma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$9,110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South Carolina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$6,178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Puerto Rico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$5,130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Oregon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$4,199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8981057"/>
                  </a:ext>
                </a:extLst>
              </a:tr>
              <a:tr h="36700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Kentucky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$8,620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Wyoming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$6,137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Colorado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$5,037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Georgia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$4,039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1022268"/>
                  </a:ext>
                </a:extLst>
              </a:tr>
              <a:tr h="36700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Mississippi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$7,651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Pennsylvania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$6,060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Delaware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$5,029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Kansas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$3,899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7332284"/>
                  </a:ext>
                </a:extLst>
              </a:tr>
              <a:tr h="36700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West Virginia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$7,485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Massachusetts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$5,877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Utah  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$5,019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South Dakota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$3,877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048452"/>
                  </a:ext>
                </a:extLst>
              </a:tr>
              <a:tr h="36700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Arkansas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$7,170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Louisiana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$5,763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Florida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$4,920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Minnesota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$3,852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397274"/>
                  </a:ext>
                </a:extLst>
              </a:tr>
              <a:tr h="36700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Texas 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$7,118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Hawaii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$5,669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Maine 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$4,819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North Carolina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$3,772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9297185"/>
                  </a:ext>
                </a:extLst>
              </a:tr>
              <a:tr h="36700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California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$7,058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York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$5,611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Iowa  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$4,778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Washington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$3,741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1537289"/>
                  </a:ext>
                </a:extLst>
              </a:tr>
              <a:tr h="36700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Alaska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$7,030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Hampshire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$5,448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Nebraska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$4,728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Ohio  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$3,664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2764589"/>
                  </a:ext>
                </a:extLst>
              </a:tr>
              <a:tr h="36700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Vermont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$6,950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Dist. Of Columbia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$5,444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Arizona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$4,706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Wisconsin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$3,610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7556971"/>
                  </a:ext>
                </a:extLst>
              </a:tr>
              <a:tr h="36700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Connecticut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$6,891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Mexico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$5,418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Maryland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$4,588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Indiana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$3,479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7744106"/>
                  </a:ext>
                </a:extLst>
              </a:tr>
              <a:tr h="36700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Jersey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$6,836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Idaho 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$5,380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Illinois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$4,448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Montana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$3,457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4208269"/>
                  </a:ext>
                </a:extLst>
              </a:tr>
              <a:tr h="36700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Nevada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$6,369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Missouri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$5,301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Tennessee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$4,333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Rhode Island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$3,372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4562029"/>
                  </a:ext>
                </a:extLst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2A3079DC-A746-EE54-6EAB-B31013B4D839}"/>
              </a:ext>
            </a:extLst>
          </p:cNvPr>
          <p:cNvSpPr txBox="1">
            <a:spLocks/>
          </p:cNvSpPr>
          <p:nvPr/>
        </p:nvSpPr>
        <p:spPr>
          <a:xfrm>
            <a:off x="125784" y="-138958"/>
            <a:ext cx="11674385" cy="12114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600" i="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b="1" dirty="0">
              <a:solidFill>
                <a:schemeClr val="accent6"/>
              </a:solidFill>
              <a:latin typeface="Century Gothic" panose="020B0502020202020204" pitchFamily="34" charset="0"/>
            </a:endParaRPr>
          </a:p>
          <a:p>
            <a:r>
              <a:rPr lang="en-US" sz="4000" b="1" dirty="0">
                <a:solidFill>
                  <a:schemeClr val="accent6"/>
                </a:solidFill>
                <a:latin typeface="Century Gothic" panose="020B0502020202020204" pitchFamily="34" charset="0"/>
              </a:rPr>
              <a:t>2</a:t>
            </a:r>
            <a:r>
              <a:rPr lang="en-US" sz="4000" b="1" baseline="30000" dirty="0">
                <a:solidFill>
                  <a:schemeClr val="accent6"/>
                </a:solidFill>
                <a:latin typeface="Century Gothic" panose="020B0502020202020204" pitchFamily="34" charset="0"/>
              </a:rPr>
              <a:t>nd</a:t>
            </a:r>
            <a:r>
              <a:rPr lang="en-US" sz="4000" b="1" dirty="0">
                <a:solidFill>
                  <a:schemeClr val="accent6"/>
                </a:solidFill>
                <a:latin typeface="Century Gothic" panose="020B0502020202020204" pitchFamily="34" charset="0"/>
              </a:rPr>
              <a:t> Quarter Median Earnings by State – PY 2023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F1C587-7A92-FB37-D6AE-D617B71A7B89}"/>
              </a:ext>
            </a:extLst>
          </p:cNvPr>
          <p:cNvSpPr txBox="1"/>
          <p:nvPr/>
        </p:nvSpPr>
        <p:spPr>
          <a:xfrm>
            <a:off x="603340" y="993456"/>
            <a:ext cx="1085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entury Gothic" panose="020B0502020202020204" pitchFamily="34" charset="0"/>
              </a:rPr>
              <a:t>PY 2023 National Median Earnings in 2</a:t>
            </a:r>
            <a:r>
              <a:rPr lang="en-US" b="1" baseline="30000" dirty="0">
                <a:latin typeface="Century Gothic" panose="020B0502020202020204" pitchFamily="34" charset="0"/>
              </a:rPr>
              <a:t>nd</a:t>
            </a:r>
            <a:r>
              <a:rPr lang="en-US" b="1" dirty="0">
                <a:latin typeface="Century Gothic" panose="020B0502020202020204" pitchFamily="34" charset="0"/>
              </a:rPr>
              <a:t> Quarter after Exit: $5,513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496181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F9DC777-EA26-4E03-9146-11A9DBFED4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641878"/>
              </p:ext>
            </p:extLst>
          </p:nvPr>
        </p:nvGraphicFramePr>
        <p:xfrm>
          <a:off x="499516" y="1419225"/>
          <a:ext cx="10772777" cy="4604301"/>
        </p:xfrm>
        <a:graphic>
          <a:graphicData uri="http://schemas.openxmlformats.org/drawingml/2006/table">
            <a:tbl>
              <a:tblPr/>
              <a:tblGrid>
                <a:gridCol w="1734941">
                  <a:extLst>
                    <a:ext uri="{9D8B030D-6E8A-4147-A177-3AD203B41FA5}">
                      <a16:colId xmlns:a16="http://schemas.microsoft.com/office/drawing/2014/main" val="333908387"/>
                    </a:ext>
                  </a:extLst>
                </a:gridCol>
                <a:gridCol w="847297">
                  <a:extLst>
                    <a:ext uri="{9D8B030D-6E8A-4147-A177-3AD203B41FA5}">
                      <a16:colId xmlns:a16="http://schemas.microsoft.com/office/drawing/2014/main" val="3467568243"/>
                    </a:ext>
                  </a:extLst>
                </a:gridCol>
                <a:gridCol w="181564">
                  <a:extLst>
                    <a:ext uri="{9D8B030D-6E8A-4147-A177-3AD203B41FA5}">
                      <a16:colId xmlns:a16="http://schemas.microsoft.com/office/drawing/2014/main" val="1713700321"/>
                    </a:ext>
                  </a:extLst>
                </a:gridCol>
                <a:gridCol w="1593725">
                  <a:extLst>
                    <a:ext uri="{9D8B030D-6E8A-4147-A177-3AD203B41FA5}">
                      <a16:colId xmlns:a16="http://schemas.microsoft.com/office/drawing/2014/main" val="996710828"/>
                    </a:ext>
                  </a:extLst>
                </a:gridCol>
                <a:gridCol w="847297">
                  <a:extLst>
                    <a:ext uri="{9D8B030D-6E8A-4147-A177-3AD203B41FA5}">
                      <a16:colId xmlns:a16="http://schemas.microsoft.com/office/drawing/2014/main" val="2177860307"/>
                    </a:ext>
                  </a:extLst>
                </a:gridCol>
                <a:gridCol w="181564">
                  <a:extLst>
                    <a:ext uri="{9D8B030D-6E8A-4147-A177-3AD203B41FA5}">
                      <a16:colId xmlns:a16="http://schemas.microsoft.com/office/drawing/2014/main" val="59421665"/>
                    </a:ext>
                  </a:extLst>
                </a:gridCol>
                <a:gridCol w="1795462">
                  <a:extLst>
                    <a:ext uri="{9D8B030D-6E8A-4147-A177-3AD203B41FA5}">
                      <a16:colId xmlns:a16="http://schemas.microsoft.com/office/drawing/2014/main" val="3343284098"/>
                    </a:ext>
                  </a:extLst>
                </a:gridCol>
                <a:gridCol w="847297">
                  <a:extLst>
                    <a:ext uri="{9D8B030D-6E8A-4147-A177-3AD203B41FA5}">
                      <a16:colId xmlns:a16="http://schemas.microsoft.com/office/drawing/2014/main" val="2785184800"/>
                    </a:ext>
                  </a:extLst>
                </a:gridCol>
                <a:gridCol w="181564">
                  <a:extLst>
                    <a:ext uri="{9D8B030D-6E8A-4147-A177-3AD203B41FA5}">
                      <a16:colId xmlns:a16="http://schemas.microsoft.com/office/drawing/2014/main" val="401945945"/>
                    </a:ext>
                  </a:extLst>
                </a:gridCol>
                <a:gridCol w="1714769">
                  <a:extLst>
                    <a:ext uri="{9D8B030D-6E8A-4147-A177-3AD203B41FA5}">
                      <a16:colId xmlns:a16="http://schemas.microsoft.com/office/drawing/2014/main" val="1488053177"/>
                    </a:ext>
                  </a:extLst>
                </a:gridCol>
                <a:gridCol w="847297">
                  <a:extLst>
                    <a:ext uri="{9D8B030D-6E8A-4147-A177-3AD203B41FA5}">
                      <a16:colId xmlns:a16="http://schemas.microsoft.com/office/drawing/2014/main" val="363234786"/>
                    </a:ext>
                  </a:extLst>
                </a:gridCol>
              </a:tblGrid>
              <a:tr h="35417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North Dakota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Kentucky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Virginia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Delaware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1341865"/>
                  </a:ext>
                </a:extLst>
              </a:tr>
              <a:tr h="35417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Michigan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Vermont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Oklahoma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Pennsylvania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9266607"/>
                  </a:ext>
                </a:extLst>
              </a:tr>
              <a:tr h="35417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West Virginia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Nevada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Florida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Maryland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4846147"/>
                  </a:ext>
                </a:extLst>
              </a:tr>
              <a:tr h="35417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Missouri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Connecticut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Jersey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Rhode Island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4271683"/>
                  </a:ext>
                </a:extLst>
              </a:tr>
              <a:tr h="35417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Hampshire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Nebraska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Louisiana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Maine 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8660297"/>
                  </a:ext>
                </a:extLst>
              </a:tr>
              <a:tr h="35417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Idaho 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Alaska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Wyoming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Puerto Rico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0879177"/>
                  </a:ext>
                </a:extLst>
              </a:tr>
              <a:tr h="35417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Alabama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Arkansas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Montana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Mexico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1343567"/>
                  </a:ext>
                </a:extLst>
              </a:tr>
              <a:tr h="35417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South Carolina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Colorado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Utah  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Georgia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0889490"/>
                  </a:ext>
                </a:extLst>
              </a:tr>
              <a:tr h="35417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Ohio  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Indiana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Arizona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North Carolina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1436807"/>
                  </a:ext>
                </a:extLst>
              </a:tr>
              <a:tr h="35417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Texas 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Minnesota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Illinois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Hawaii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9972147"/>
                  </a:ext>
                </a:extLst>
              </a:tr>
              <a:tr h="35417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Mississippi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Iowa  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California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Washington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0609328"/>
                  </a:ext>
                </a:extLst>
              </a:tr>
              <a:tr h="35417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Massachusetts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South Dakota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Kansas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Tennessee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3803417"/>
                  </a:ext>
                </a:extLst>
              </a:tr>
              <a:tr h="35417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Oregon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Wisconsin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York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Dist. Of Columbia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9722455"/>
                  </a:ext>
                </a:extLst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035B22FC-E13C-B31B-D21F-8E1632999937}"/>
              </a:ext>
            </a:extLst>
          </p:cNvPr>
          <p:cNvSpPr txBox="1">
            <a:spLocks/>
          </p:cNvSpPr>
          <p:nvPr/>
        </p:nvSpPr>
        <p:spPr>
          <a:xfrm>
            <a:off x="14694" y="-167533"/>
            <a:ext cx="11883936" cy="12819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600" i="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b="1" dirty="0">
              <a:solidFill>
                <a:schemeClr val="accent6"/>
              </a:solidFill>
              <a:latin typeface="+mn-lt"/>
            </a:endParaRPr>
          </a:p>
          <a:p>
            <a:r>
              <a:rPr lang="en-US" sz="4000" b="1" dirty="0">
                <a:solidFill>
                  <a:schemeClr val="accent6"/>
                </a:solidFill>
                <a:latin typeface="Century Gothic" panose="020B0502020202020204" pitchFamily="34" charset="0"/>
              </a:rPr>
              <a:t>4</a:t>
            </a:r>
            <a:r>
              <a:rPr lang="en-US" sz="4000" b="1" baseline="30000" dirty="0">
                <a:solidFill>
                  <a:schemeClr val="accent6"/>
                </a:solidFill>
                <a:latin typeface="Century Gothic" panose="020B0502020202020204" pitchFamily="34" charset="0"/>
              </a:rPr>
              <a:t>th</a:t>
            </a:r>
            <a:r>
              <a:rPr lang="en-US" sz="4000" b="1" dirty="0">
                <a:solidFill>
                  <a:schemeClr val="accent6"/>
                </a:solidFill>
                <a:latin typeface="Century Gothic" panose="020B0502020202020204" pitchFamily="34" charset="0"/>
              </a:rPr>
              <a:t> Quarter Employment Rate by State – PY 2023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31C05C-922A-C613-DE3B-E0814F779201}"/>
              </a:ext>
            </a:extLst>
          </p:cNvPr>
          <p:cNvSpPr txBox="1"/>
          <p:nvPr/>
        </p:nvSpPr>
        <p:spPr>
          <a:xfrm>
            <a:off x="670560" y="944344"/>
            <a:ext cx="1085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PY 2023 National 4</a:t>
            </a:r>
            <a:r>
              <a:rPr lang="en-US" b="1" baseline="30000" dirty="0"/>
              <a:t>th</a:t>
            </a:r>
            <a:r>
              <a:rPr lang="en-US" b="1" dirty="0"/>
              <a:t> Quarter After Exit Employment Rate: 53% 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223282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F4601F3-7C82-4556-941F-781C7615C3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568647"/>
              </p:ext>
            </p:extLst>
          </p:nvPr>
        </p:nvGraphicFramePr>
        <p:xfrm>
          <a:off x="670559" y="1504950"/>
          <a:ext cx="10850881" cy="4580381"/>
        </p:xfrm>
        <a:graphic>
          <a:graphicData uri="http://schemas.openxmlformats.org/drawingml/2006/table">
            <a:tbl>
              <a:tblPr/>
              <a:tblGrid>
                <a:gridCol w="1747520">
                  <a:extLst>
                    <a:ext uri="{9D8B030D-6E8A-4147-A177-3AD203B41FA5}">
                      <a16:colId xmlns:a16="http://schemas.microsoft.com/office/drawing/2014/main" val="4008174803"/>
                    </a:ext>
                  </a:extLst>
                </a:gridCol>
                <a:gridCol w="853441">
                  <a:extLst>
                    <a:ext uri="{9D8B030D-6E8A-4147-A177-3AD203B41FA5}">
                      <a16:colId xmlns:a16="http://schemas.microsoft.com/office/drawing/2014/main" val="1148193092"/>
                    </a:ext>
                  </a:extLst>
                </a:gridCol>
                <a:gridCol w="182879">
                  <a:extLst>
                    <a:ext uri="{9D8B030D-6E8A-4147-A177-3AD203B41FA5}">
                      <a16:colId xmlns:a16="http://schemas.microsoft.com/office/drawing/2014/main" val="3980268544"/>
                    </a:ext>
                  </a:extLst>
                </a:gridCol>
                <a:gridCol w="1605280">
                  <a:extLst>
                    <a:ext uri="{9D8B030D-6E8A-4147-A177-3AD203B41FA5}">
                      <a16:colId xmlns:a16="http://schemas.microsoft.com/office/drawing/2014/main" val="2461709808"/>
                    </a:ext>
                  </a:extLst>
                </a:gridCol>
                <a:gridCol w="853441">
                  <a:extLst>
                    <a:ext uri="{9D8B030D-6E8A-4147-A177-3AD203B41FA5}">
                      <a16:colId xmlns:a16="http://schemas.microsoft.com/office/drawing/2014/main" val="4294743641"/>
                    </a:ext>
                  </a:extLst>
                </a:gridCol>
                <a:gridCol w="182879">
                  <a:extLst>
                    <a:ext uri="{9D8B030D-6E8A-4147-A177-3AD203B41FA5}">
                      <a16:colId xmlns:a16="http://schemas.microsoft.com/office/drawing/2014/main" val="3545781649"/>
                    </a:ext>
                  </a:extLst>
                </a:gridCol>
                <a:gridCol w="1808480">
                  <a:extLst>
                    <a:ext uri="{9D8B030D-6E8A-4147-A177-3AD203B41FA5}">
                      <a16:colId xmlns:a16="http://schemas.microsoft.com/office/drawing/2014/main" val="3325077947"/>
                    </a:ext>
                  </a:extLst>
                </a:gridCol>
                <a:gridCol w="853441">
                  <a:extLst>
                    <a:ext uri="{9D8B030D-6E8A-4147-A177-3AD203B41FA5}">
                      <a16:colId xmlns:a16="http://schemas.microsoft.com/office/drawing/2014/main" val="2524135889"/>
                    </a:ext>
                  </a:extLst>
                </a:gridCol>
                <a:gridCol w="182879">
                  <a:extLst>
                    <a:ext uri="{9D8B030D-6E8A-4147-A177-3AD203B41FA5}">
                      <a16:colId xmlns:a16="http://schemas.microsoft.com/office/drawing/2014/main" val="3131146161"/>
                    </a:ext>
                  </a:extLst>
                </a:gridCol>
                <a:gridCol w="1727200">
                  <a:extLst>
                    <a:ext uri="{9D8B030D-6E8A-4147-A177-3AD203B41FA5}">
                      <a16:colId xmlns:a16="http://schemas.microsoft.com/office/drawing/2014/main" val="3261440937"/>
                    </a:ext>
                  </a:extLst>
                </a:gridCol>
                <a:gridCol w="853441">
                  <a:extLst>
                    <a:ext uri="{9D8B030D-6E8A-4147-A177-3AD203B41FA5}">
                      <a16:colId xmlns:a16="http://schemas.microsoft.com/office/drawing/2014/main" val="2866491669"/>
                    </a:ext>
                  </a:extLst>
                </a:gridCol>
              </a:tblGrid>
              <a:tr h="352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North Dakota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Texas 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Mexico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South Dakota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5689364"/>
                  </a:ext>
                </a:extLst>
              </a:tr>
              <a:tr h="352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Virginia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South Carolina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Georgia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Washington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245994"/>
                  </a:ext>
                </a:extLst>
              </a:tr>
              <a:tr h="352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Missouri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Mississippi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Louisiana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Connecticut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5586639"/>
                  </a:ext>
                </a:extLst>
              </a:tr>
              <a:tr h="352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Idaho 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Maine 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Utah  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Puerto Rico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6017409"/>
                  </a:ext>
                </a:extLst>
              </a:tr>
              <a:tr h="352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Hampshire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Alabama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Florida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Wyoming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6939767"/>
                  </a:ext>
                </a:extLst>
              </a:tr>
              <a:tr h="352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Vermont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Nebraska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Nevada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Kentucky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6951644"/>
                  </a:ext>
                </a:extLst>
              </a:tr>
              <a:tr h="352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Michigan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Hawaii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Pennsylvania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Montana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302500"/>
                  </a:ext>
                </a:extLst>
              </a:tr>
              <a:tr h="352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Delaware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York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Massachusetts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Arizona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62461"/>
                  </a:ext>
                </a:extLst>
              </a:tr>
              <a:tr h="352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Iowa  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West Virginia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Arkansas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Colorado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1833491"/>
                  </a:ext>
                </a:extLst>
              </a:tr>
              <a:tr h="352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Indiana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Oregon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Tennessee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North Carolina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536466"/>
                  </a:ext>
                </a:extLst>
              </a:tr>
              <a:tr h="352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Alaska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California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Illinois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Maryland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7993862"/>
                  </a:ext>
                </a:extLst>
              </a:tr>
              <a:tr h="352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Ohio  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Minnesota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Rhode Island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Dist. Of Columbia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8466315"/>
                  </a:ext>
                </a:extLst>
              </a:tr>
              <a:tr h="35233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Oklahoma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Wisconsin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B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Kansas    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Jersey                     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D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4791641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D7513C97-11B8-2D76-48C3-6607FA118BED}"/>
              </a:ext>
            </a:extLst>
          </p:cNvPr>
          <p:cNvSpPr txBox="1">
            <a:spLocks/>
          </p:cNvSpPr>
          <p:nvPr/>
        </p:nvSpPr>
        <p:spPr>
          <a:xfrm>
            <a:off x="75110" y="-167534"/>
            <a:ext cx="11388635" cy="13105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600" i="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dirty="0">
              <a:solidFill>
                <a:schemeClr val="tx1"/>
              </a:solidFill>
              <a:latin typeface="+mn-lt"/>
            </a:endParaRPr>
          </a:p>
          <a:p>
            <a:r>
              <a:rPr lang="en-US" sz="4000" b="1" dirty="0">
                <a:solidFill>
                  <a:schemeClr val="accent6"/>
                </a:solidFill>
                <a:latin typeface="Century Gothic" panose="020B0502020202020204" pitchFamily="34" charset="0"/>
              </a:rPr>
              <a:t>Credential Attainment Rate by State – PY 2023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59EC7A-85E4-4113-DFBC-284755729A7A}"/>
              </a:ext>
            </a:extLst>
          </p:cNvPr>
          <p:cNvSpPr txBox="1"/>
          <p:nvPr/>
        </p:nvSpPr>
        <p:spPr>
          <a:xfrm>
            <a:off x="728255" y="1041527"/>
            <a:ext cx="1085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PY 2023 National Credential Attainment Rate: 41%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41594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40781DFB-DDA1-55E5-3941-93C269EDDEEE}"/>
              </a:ext>
            </a:extLst>
          </p:cNvPr>
          <p:cNvSpPr txBox="1">
            <a:spLocks/>
          </p:cNvSpPr>
          <p:nvPr/>
        </p:nvSpPr>
        <p:spPr>
          <a:xfrm>
            <a:off x="203290" y="-50783"/>
            <a:ext cx="11155680" cy="1211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600" i="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dirty="0">
              <a:solidFill>
                <a:schemeClr val="tx1"/>
              </a:solidFill>
              <a:latin typeface="+mn-lt"/>
            </a:endParaRPr>
          </a:p>
          <a:p>
            <a:r>
              <a:rPr lang="en-US" sz="4000" b="1" dirty="0">
                <a:solidFill>
                  <a:schemeClr val="accent6"/>
                </a:solidFill>
                <a:latin typeface="Century Gothic" panose="020B0502020202020204" pitchFamily="34" charset="0"/>
              </a:rPr>
              <a:t>PY 2023 WIOA Performance Assessments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2E0B46-7ED5-8F7A-A618-676E68C6AC5E}"/>
              </a:ext>
            </a:extLst>
          </p:cNvPr>
          <p:cNvSpPr txBox="1"/>
          <p:nvPr/>
        </p:nvSpPr>
        <p:spPr>
          <a:xfrm>
            <a:off x="421005" y="1282050"/>
            <a:ext cx="11155680" cy="486902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3210" marR="0" lvl="0" indent="-283210" algn="l" defTabSz="914400" rtl="0" eaLnBrk="1" fontAlgn="auto" latinLnBrk="0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600" dirty="0">
                <a:latin typeface="Century Gothic" panose="020B0502020202020204" pitchFamily="34" charset="0"/>
                <a:hlinkClick r:id="rId2"/>
              </a:rPr>
              <a:t>FAQ 24-02</a:t>
            </a:r>
            <a:r>
              <a:rPr lang="en-US" sz="2600" dirty="0">
                <a:latin typeface="Century Gothic" panose="020B0502020202020204" pitchFamily="34" charset="0"/>
              </a:rPr>
              <a:t> announced</a:t>
            </a:r>
            <a:r>
              <a:rPr kumimoji="0" lang="en-US" sz="2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</a:rPr>
              <a:t> plans for WIOA Core Program Accountability Assessment for PY 2023</a:t>
            </a:r>
            <a:r>
              <a:rPr lang="en-US" sz="2600" dirty="0">
                <a:latin typeface="Century Gothic" panose="020B0502020202020204" pitchFamily="34" charset="0"/>
              </a:rPr>
              <a:t>: </a:t>
            </a:r>
          </a:p>
          <a:p>
            <a:pPr marL="740410" lvl="1" indent="-283210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600" dirty="0">
                <a:latin typeface="Century Gothic" panose="020B0502020202020204" pitchFamily="34" charset="0"/>
              </a:rPr>
              <a:t>Delays Measurable Skill Gain but assesses all other indicators in VR program. </a:t>
            </a:r>
            <a:endParaRPr lang="en-US" sz="2600" dirty="0">
              <a:latin typeface="Century Gothic" panose="020B0502020202020204" pitchFamily="34" charset="0"/>
              <a:cs typeface="Calibri" panose="020F0502020204030204"/>
            </a:endParaRPr>
          </a:p>
          <a:p>
            <a:pPr marL="740410" lvl="1" indent="-283210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kumimoji="0" lang="en-US" sz="2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</a:rPr>
              <a:t>Defers </a:t>
            </a:r>
            <a:r>
              <a:rPr lang="en-US" sz="2600" dirty="0">
                <a:latin typeface="Century Gothic" panose="020B0502020202020204" pitchFamily="34" charset="0"/>
              </a:rPr>
              <a:t>Overall Program</a:t>
            </a:r>
            <a:r>
              <a:rPr kumimoji="0" lang="en-US" sz="2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</a:rPr>
              <a:t> Scores</a:t>
            </a:r>
            <a:r>
              <a:rPr lang="en-US" sz="2600" dirty="0">
                <a:latin typeface="Century Gothic" panose="020B0502020202020204" pitchFamily="34" charset="0"/>
              </a:rPr>
              <a:t> and State Indicator Scores for most core programs. </a:t>
            </a:r>
            <a:endParaRPr lang="en-US" sz="2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 panose="020B0502020202020204" pitchFamily="34" charset="0"/>
              <a:cs typeface="Calibri" panose="020F0502020204030204"/>
            </a:endParaRPr>
          </a:p>
          <a:p>
            <a:pPr marL="283210" indent="-283210">
              <a:lnSpc>
                <a:spcPct val="8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US" sz="2600" dirty="0">
              <a:latin typeface="Century Gothic" panose="020B0502020202020204" pitchFamily="34" charset="0"/>
              <a:cs typeface="Calibri" panose="020F0502020204030204"/>
            </a:endParaRPr>
          </a:p>
          <a:p>
            <a:pPr marL="283210" indent="-283210">
              <a:lnSpc>
                <a:spcPct val="8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600" dirty="0">
                <a:latin typeface="Century Gothic" panose="020B0502020202020204" pitchFamily="34" charset="0"/>
              </a:rPr>
              <a:t>On October 18, 2024, RSA published the </a:t>
            </a:r>
            <a:r>
              <a:rPr lang="en-US" sz="2600" dirty="0">
                <a:latin typeface="Century Gothic" panose="020B0502020202020204" pitchFamily="34" charset="0"/>
                <a:hlinkClick r:id="rId3"/>
              </a:rPr>
              <a:t>WIOA Annual Reports</a:t>
            </a:r>
            <a:r>
              <a:rPr lang="en-US" sz="2600" dirty="0">
                <a:latin typeface="Century Gothic" panose="020B0502020202020204" pitchFamily="34" charset="0"/>
              </a:rPr>
              <a:t> and the State VR Program </a:t>
            </a:r>
            <a:r>
              <a:rPr lang="en-US" sz="2600" dirty="0">
                <a:latin typeface="Century Gothic" panose="020B0502020202020204" pitchFamily="34" charset="0"/>
                <a:hlinkClick r:id="rId4"/>
              </a:rPr>
              <a:t>Assessment Results for PY 2023</a:t>
            </a:r>
            <a:r>
              <a:rPr lang="en-US" sz="2600" dirty="0">
                <a:latin typeface="Century Gothic" panose="020B0502020202020204" pitchFamily="34" charset="0"/>
              </a:rPr>
              <a:t>.</a:t>
            </a:r>
            <a:endParaRPr lang="en-US" sz="2600" dirty="0">
              <a:latin typeface="Century Gothic" panose="020B0502020202020204" pitchFamily="34" charset="0"/>
              <a:cs typeface="Calibri" panose="020F0502020204030204"/>
            </a:endParaRPr>
          </a:p>
          <a:p>
            <a:pPr marL="283210" indent="-283210">
              <a:lnSpc>
                <a:spcPct val="8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US" sz="2600" dirty="0">
              <a:latin typeface="Century Gothic" panose="020B0502020202020204" pitchFamily="34" charset="0"/>
              <a:cs typeface="Calibri" panose="020F0502020204030204"/>
            </a:endParaRPr>
          </a:p>
          <a:p>
            <a:pPr marL="283210" indent="-283210">
              <a:lnSpc>
                <a:spcPct val="8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600" dirty="0">
                <a:latin typeface="Century Gothic" panose="020B0502020202020204" pitchFamily="34" charset="0"/>
              </a:rPr>
              <a:t>In early 2025, RSA will partner with ETA an OCTAE to provide non-binding assessment feedback that reflects what MSG and Program Scores would have been, had they been assessed.</a:t>
            </a:r>
            <a:endParaRPr lang="en-US" sz="2600" dirty="0">
              <a:latin typeface="Century Gothic" panose="020B0502020202020204" pitchFamily="34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44306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40781DFB-DDA1-55E5-3941-93C269EDDEEE}"/>
              </a:ext>
            </a:extLst>
          </p:cNvPr>
          <p:cNvSpPr txBox="1">
            <a:spLocks/>
          </p:cNvSpPr>
          <p:nvPr/>
        </p:nvSpPr>
        <p:spPr>
          <a:xfrm>
            <a:off x="308065" y="32492"/>
            <a:ext cx="11155680" cy="1211458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600" i="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400" dirty="0">
              <a:solidFill>
                <a:schemeClr val="accent6"/>
              </a:solidFill>
              <a:latin typeface="+mn-lt"/>
            </a:endParaRPr>
          </a:p>
          <a:p>
            <a:r>
              <a:rPr lang="en-US" sz="4000" b="1" dirty="0">
                <a:solidFill>
                  <a:schemeClr val="accent6"/>
                </a:solidFill>
                <a:latin typeface="Century Gothic" panose="020B0502020202020204" pitchFamily="34" charset="0"/>
              </a:rPr>
              <a:t>Other Data Unit Announcements</a:t>
            </a:r>
            <a:endParaRPr lang="en-US" sz="4000" b="1" dirty="0">
              <a:solidFill>
                <a:schemeClr val="accent6"/>
              </a:solidFill>
              <a:latin typeface="Century Gothic" panose="020B0502020202020204" pitchFamily="34" charset="0"/>
              <a:cs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20559D-8B0E-9754-637A-CF75F4E338A7}"/>
              </a:ext>
            </a:extLst>
          </p:cNvPr>
          <p:cNvSpPr txBox="1"/>
          <p:nvPr/>
        </p:nvSpPr>
        <p:spPr>
          <a:xfrm>
            <a:off x="486253" y="1358250"/>
            <a:ext cx="11044167" cy="45735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3210" marR="0" lvl="0" indent="-283210" algn="l" defTabSz="914400" rtl="0" eaLnBrk="1" fontAlgn="auto" latinLnBrk="0" hangingPunct="1">
              <a:lnSpc>
                <a:spcPct val="80000"/>
              </a:lnSpc>
              <a:spcBef>
                <a:spcPts val="2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dirty="0">
                <a:latin typeface="Century Gothic" panose="020B0502020202020204" pitchFamily="34" charset="0"/>
                <a:hlinkClick r:id="rId2"/>
              </a:rPr>
              <a:t>TAC 17-01: </a:t>
            </a:r>
            <a:r>
              <a:rPr kumimoji="0" lang="en-US" sz="24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  <a:hlinkClick r:id="rId2"/>
              </a:rPr>
              <a:t>Performance Accountability Guidance for WIOA Core Programs</a:t>
            </a: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</a:rPr>
              <a:t> replaced TAC 17-01 published September 15, 2022. </a:t>
            </a:r>
            <a:endParaRPr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 panose="020B0502020202020204" pitchFamily="34" charset="0"/>
              <a:cs typeface="Calibri"/>
            </a:endParaRPr>
          </a:p>
          <a:p>
            <a:pPr marL="740410" lvl="1" indent="-283210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Century Gothic" panose="020B0502020202020204" pitchFamily="34" charset="0"/>
              </a:rPr>
              <a:t>Changes update the portions of the guidance that relate to Effectiveness in Serving Employers to align with the final rule; </a:t>
            </a:r>
            <a:endParaRPr lang="en-US" sz="2400" dirty="0">
              <a:latin typeface="Century Gothic" panose="020B0502020202020204" pitchFamily="34" charset="0"/>
              <a:cs typeface="Calibri"/>
            </a:endParaRPr>
          </a:p>
          <a:p>
            <a:pPr marL="740410" lvl="1" indent="-283210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Century Gothic" panose="020B0502020202020204" pitchFamily="34" charset="0"/>
              </a:rPr>
              <a:t>It also clarifies what can be counted as an Educational Functional Level gain type for the Measurable Skills Gain indicator. </a:t>
            </a:r>
            <a:endParaRPr lang="en-US" sz="2400" dirty="0">
              <a:latin typeface="Century Gothic" panose="020B0502020202020204" pitchFamily="34" charset="0"/>
              <a:cs typeface="Calibri"/>
            </a:endParaRPr>
          </a:p>
          <a:p>
            <a:pPr marL="283210" indent="-283210">
              <a:lnSpc>
                <a:spcPct val="8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Century Gothic" panose="020B0502020202020204" pitchFamily="34" charset="0"/>
              </a:rPr>
              <a:t>Collection of the RSA-911 under </a:t>
            </a:r>
            <a:r>
              <a:rPr lang="en-US" sz="2400" dirty="0">
                <a:latin typeface="Century Gothic" panose="020B0502020202020204" pitchFamily="34" charset="0"/>
                <a:hlinkClick r:id="rId3"/>
              </a:rPr>
              <a:t>DCL 23-04</a:t>
            </a:r>
            <a:r>
              <a:rPr lang="en-US" sz="2400" dirty="0">
                <a:latin typeface="Century Gothic" panose="020B0502020202020204" pitchFamily="34" charset="0"/>
              </a:rPr>
              <a:t> began October 1. PY 2024 Q1 reports are due November 15</a:t>
            </a:r>
          </a:p>
          <a:p>
            <a:pPr marL="283210" indent="-283210">
              <a:lnSpc>
                <a:spcPct val="8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Century Gothic" panose="020B0502020202020204" pitchFamily="34" charset="0"/>
              </a:rPr>
              <a:t>Expect some updates to the RSA-911 Quarterly Data Dashboards.</a:t>
            </a:r>
          </a:p>
          <a:p>
            <a:pPr marL="283210" indent="-283210">
              <a:lnSpc>
                <a:spcPct val="80000"/>
              </a:lnSpc>
              <a:spcBef>
                <a:spcPts val="2400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Century Gothic" panose="020B0502020202020204" pitchFamily="34" charset="0"/>
                <a:cs typeface="Calibri"/>
              </a:rPr>
              <a:t>Data from these slides and much more has been made available on at </a:t>
            </a:r>
            <a:r>
              <a:rPr lang="en-US" sz="2400" dirty="0">
                <a:latin typeface="Century Gothic" panose="020B0502020202020204" pitchFamily="34" charset="0"/>
                <a:cs typeface="Calibri"/>
                <a:hlinkClick r:id="rId4"/>
              </a:rPr>
              <a:t>What's New</a:t>
            </a:r>
            <a:r>
              <a:rPr lang="en-US" sz="2400" dirty="0">
                <a:latin typeface="Century Gothic" panose="020B0502020202020204" pitchFamily="34" charset="0"/>
                <a:cs typeface="Calibri"/>
              </a:rPr>
              <a:t> on RSA’s Website.</a:t>
            </a:r>
          </a:p>
        </p:txBody>
      </p:sp>
    </p:spTree>
    <p:extLst>
      <p:ext uri="{BB962C8B-B14F-4D97-AF65-F5344CB8AC3E}">
        <p14:creationId xmlns:p14="http://schemas.microsoft.com/office/powerpoint/2010/main" val="349796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1D45B-41D9-40D4-A86A-5B512FF08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0587" y="965199"/>
            <a:ext cx="6630311" cy="492760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b="1" spc="-50" dirty="0">
                <a:solidFill>
                  <a:schemeClr val="accent6"/>
                </a:solidFill>
                <a:latin typeface="Century Gothic" panose="020B0502020202020204" pitchFamily="34" charset="0"/>
              </a:rPr>
              <a:t>VR Program </a:t>
            </a:r>
            <a:br>
              <a:rPr lang="en-US" sz="4400" b="1" spc="-50" dirty="0">
                <a:solidFill>
                  <a:schemeClr val="accent6"/>
                </a:solidFill>
                <a:latin typeface="Century Gothic" panose="020B0502020202020204" pitchFamily="34" charset="0"/>
              </a:rPr>
            </a:br>
            <a:r>
              <a:rPr lang="en-US" sz="4400" b="1" spc="-50" dirty="0">
                <a:solidFill>
                  <a:schemeClr val="accent6"/>
                </a:solidFill>
                <a:latin typeface="Century Gothic" panose="020B0502020202020204" pitchFamily="34" charset="0"/>
              </a:rPr>
              <a:t>Guidance and Implementation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BDE7CF2-B6CF-48F4-BF1A-392D55928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4096512" y="2587752"/>
            <a:ext cx="0" cy="17739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61848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E9545-22F7-B9FE-737F-1B2D0F389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160" y="326058"/>
            <a:ext cx="10515600" cy="1270345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chemeClr val="accent6"/>
                </a:solidFill>
                <a:latin typeface="Century Gothic"/>
              </a:rPr>
              <a:t>Training and Service Programs Division: Program Implementation Highlights</a:t>
            </a:r>
            <a:endParaRPr lang="en-US" sz="4000" b="1" dirty="0">
              <a:solidFill>
                <a:schemeClr val="accent6"/>
              </a:solidFill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3E364C-10E7-7440-39D4-9E09320260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852" y="1483277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US">
              <a:latin typeface="Calibri" panose="020F0502020204030204"/>
              <a:cs typeface="Calibri" panose="020F0502020204030204"/>
            </a:endParaRPr>
          </a:p>
          <a:p>
            <a:pPr marL="0" indent="0">
              <a:buNone/>
            </a:pPr>
            <a:endParaRPr lang="en-US">
              <a:latin typeface="Century Gothic"/>
            </a:endParaRPr>
          </a:p>
          <a:p>
            <a:pPr marL="0" indent="0">
              <a:buNone/>
            </a:pPr>
            <a:endParaRPr lang="en-US">
              <a:latin typeface="Century Gothic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3333F8-3DEA-FA98-B7FF-6CAC624CD81A}"/>
              </a:ext>
            </a:extLst>
          </p:cNvPr>
          <p:cNvSpPr txBox="1"/>
          <p:nvPr/>
        </p:nvSpPr>
        <p:spPr>
          <a:xfrm>
            <a:off x="264160" y="1709530"/>
            <a:ext cx="11663679" cy="449353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>
                <a:latin typeface="Century Gothic" panose="020B0502020202020204" pitchFamily="34" charset="0"/>
              </a:rPr>
              <a:t>Disability Innovation Fund </a:t>
            </a:r>
            <a:endParaRPr lang="en-US" sz="2200" dirty="0">
              <a:latin typeface="Century Gothic" panose="020B0502020202020204" pitchFamily="34" charset="0"/>
              <a:ea typeface="Calibri"/>
              <a:cs typeface="Calibri"/>
            </a:endParaRPr>
          </a:p>
          <a:p>
            <a:pPr marL="804545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Century Gothic" panose="020B0502020202020204" pitchFamily="34" charset="0"/>
                <a:cs typeface="Calibri"/>
              </a:rPr>
              <a:t>Subminimum Wage to Competitive Integrated Employment Practice Briefs on </a:t>
            </a:r>
            <a:r>
              <a:rPr lang="en-US" sz="2200" dirty="0">
                <a:latin typeface="Century Gothic" panose="020B0502020202020204" pitchFamily="34" charset="0"/>
                <a:cs typeface="Calibri"/>
                <a:hlinkClick r:id="rId3"/>
              </a:rPr>
              <a:t>Outreach</a:t>
            </a:r>
            <a:r>
              <a:rPr lang="en-US" sz="2200" dirty="0">
                <a:latin typeface="Century Gothic" panose="020B0502020202020204" pitchFamily="34" charset="0"/>
                <a:cs typeface="Calibri"/>
              </a:rPr>
              <a:t>, </a:t>
            </a:r>
            <a:r>
              <a:rPr lang="en-US" sz="2200" dirty="0">
                <a:latin typeface="Century Gothic" panose="020B0502020202020204" pitchFamily="34" charset="0"/>
                <a:cs typeface="Calibri"/>
                <a:hlinkClick r:id="rId4"/>
              </a:rPr>
              <a:t>Engagement</a:t>
            </a:r>
            <a:r>
              <a:rPr lang="en-US" sz="2200" dirty="0">
                <a:latin typeface="Century Gothic" panose="020B0502020202020204" pitchFamily="34" charset="0"/>
                <a:cs typeface="Calibri"/>
              </a:rPr>
              <a:t>, </a:t>
            </a:r>
            <a:r>
              <a:rPr lang="en-US" sz="2200" dirty="0">
                <a:latin typeface="Century Gothic" panose="020B0502020202020204" pitchFamily="34" charset="0"/>
                <a:cs typeface="Calibri"/>
                <a:hlinkClick r:id="rId5"/>
              </a:rPr>
              <a:t>Staffing</a:t>
            </a:r>
            <a:r>
              <a:rPr lang="en-US" sz="2200" dirty="0">
                <a:latin typeface="Century Gothic" panose="020B0502020202020204" pitchFamily="34" charset="0"/>
                <a:cs typeface="Calibri"/>
              </a:rPr>
              <a:t>, and </a:t>
            </a:r>
            <a:r>
              <a:rPr lang="en-US" sz="2200" dirty="0">
                <a:latin typeface="Century Gothic" panose="020B0502020202020204" pitchFamily="34" charset="0"/>
                <a:cs typeface="Calibri"/>
                <a:hlinkClick r:id="rId6"/>
              </a:rPr>
              <a:t>Employer Collaboration</a:t>
            </a:r>
            <a:endParaRPr lang="en-US" sz="2200" dirty="0">
              <a:latin typeface="Century Gothic" panose="020B0502020202020204" pitchFamily="34" charset="0"/>
              <a:cs typeface="Calibri"/>
            </a:endParaRPr>
          </a:p>
          <a:p>
            <a:pPr marL="804545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Century Gothic" panose="020B0502020202020204" pitchFamily="34" charset="0"/>
                <a:cs typeface="Calibri"/>
              </a:rPr>
              <a:t>Pathways</a:t>
            </a:r>
            <a:r>
              <a:rPr lang="en-US" sz="2200" dirty="0">
                <a:latin typeface="Century Gothic" panose="020B0502020202020204" pitchFamily="34" charset="0"/>
              </a:rPr>
              <a:t> to Partnerships successes with Centers for Independent Living: AR rural engagement; MD focus on out of school youth; NV youth advisory engagement</a:t>
            </a:r>
            <a:endParaRPr lang="en-US" sz="2200" dirty="0">
              <a:latin typeface="Century Gothic" panose="020B0502020202020204" pitchFamily="34" charset="0"/>
              <a:ea typeface="Calibri" panose="020F0502020204030204"/>
              <a:cs typeface="Calibri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>
                <a:latin typeface="Century Gothic" panose="020B0502020202020204" pitchFamily="34" charset="0"/>
              </a:rPr>
              <a:t>Success Stories: </a:t>
            </a:r>
            <a:r>
              <a:rPr lang="en-US" sz="2200" dirty="0">
                <a:latin typeface="Century Gothic" panose="020B0502020202020204" pitchFamily="34" charset="0"/>
                <a:hlinkClick r:id="rId7"/>
              </a:rPr>
              <a:t>OSERS Blog</a:t>
            </a:r>
            <a:endParaRPr lang="en-US" sz="2200" dirty="0">
              <a:latin typeface="Century Gothic" panose="020B0502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/>
                <a:cs typeface="Calibri"/>
              </a:rPr>
              <a:t>Innovative Rehabilitation grantee Project FIRST’s </a:t>
            </a:r>
            <a:r>
              <a:rPr lang="en-US" sz="2200" b="0" i="0" u="sng" strike="noStrike" dirty="0">
                <a:solidFill>
                  <a:srgbClr val="0563C1"/>
                </a:solidFill>
                <a:effectLst/>
                <a:latin typeface="Century Gothic" panose="020B0502020202020204" pitchFamily="34" charset="0"/>
                <a:ea typeface="Calibri"/>
                <a:cs typeface="Calibri"/>
                <a:hlinkClick r:id="rId8"/>
              </a:rPr>
              <a:t>training modules</a:t>
            </a:r>
            <a:r>
              <a:rPr lang="en-US" sz="22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/>
                <a:cs typeface="Calibri"/>
              </a:rPr>
              <a:t>  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VRTAC-QM Manager Minute </a:t>
            </a:r>
            <a:r>
              <a:rPr lang="en-US" sz="2200" b="0" i="0" u="sng" strike="noStrike" dirty="0">
                <a:solidFill>
                  <a:srgbClr val="0563C1"/>
                </a:solidFill>
                <a:effectLst/>
                <a:latin typeface="Century Gothic" panose="020B0502020202020204" pitchFamily="34" charset="0"/>
                <a:hlinkClick r:id="rId9"/>
              </a:rPr>
              <a:t>Podcast</a:t>
            </a:r>
            <a:r>
              <a:rPr lang="en-US" sz="2200" u="sng" dirty="0">
                <a:solidFill>
                  <a:srgbClr val="0563C1"/>
                </a:solidFill>
                <a:latin typeface="Century Gothic" panose="020B0502020202020204" pitchFamily="34" charset="0"/>
              </a:rPr>
              <a:t> </a:t>
            </a:r>
            <a:r>
              <a:rPr lang="en-US" sz="2200" b="0" i="0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RISE-UP state agency partnerships </a:t>
            </a:r>
            <a:endParaRPr lang="en-US" sz="2200" dirty="0">
              <a:latin typeface="Century Gothic" panose="020B0502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>
                <a:latin typeface="Century Gothic" panose="020B0502020202020204" pitchFamily="34" charset="0"/>
                <a:ea typeface="Calibri"/>
                <a:cs typeface="Calibri"/>
                <a:hlinkClick r:id="rId10"/>
              </a:rPr>
              <a:t>Strengthening VR and TVR through Collaboration Video </a:t>
            </a:r>
            <a:endParaRPr lang="en-US" sz="2200" dirty="0">
              <a:latin typeface="Century Gothic" panose="020B0502020202020204" pitchFamily="34" charset="0"/>
              <a:ea typeface="Calibri"/>
              <a:cs typeface="Calibri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>
                <a:latin typeface="Century Gothic" panose="020B0502020202020204" pitchFamily="34" charset="0"/>
                <a:ea typeface="Calibri"/>
                <a:cs typeface="Calibri"/>
              </a:rPr>
              <a:t>Randolph-Sheppard Vending Facility Program </a:t>
            </a:r>
          </a:p>
          <a:p>
            <a:pPr marL="8001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Century Gothic" panose="020B0502020202020204" pitchFamily="34" charset="0"/>
                <a:ea typeface="Calibri"/>
                <a:cs typeface="Calibri"/>
              </a:rPr>
              <a:t>Partnerships, </a:t>
            </a:r>
            <a:r>
              <a:rPr lang="en-US" sz="2200" dirty="0">
                <a:latin typeface="Century Gothic" panose="020B0502020202020204" pitchFamily="34" charset="0"/>
                <a:ea typeface="Calibri"/>
                <a:cs typeface="Calibri"/>
                <a:hlinkClick r:id="rId11"/>
              </a:rPr>
              <a:t>Technical Assistance Circulars</a:t>
            </a:r>
            <a:r>
              <a:rPr lang="en-US" sz="2200" dirty="0">
                <a:latin typeface="Century Gothic" panose="020B0502020202020204" pitchFamily="34" charset="0"/>
                <a:ea typeface="Calibri"/>
                <a:cs typeface="Calibri"/>
              </a:rPr>
              <a:t>, </a:t>
            </a:r>
            <a:r>
              <a:rPr lang="en-US" sz="2200" dirty="0">
                <a:latin typeface="Century Gothic" panose="020B0502020202020204" pitchFamily="34" charset="0"/>
                <a:ea typeface="Calibri"/>
                <a:cs typeface="Calibri"/>
                <a:hlinkClick r:id="rId12"/>
              </a:rPr>
              <a:t>arbitration</a:t>
            </a:r>
            <a:r>
              <a:rPr lang="en-US" sz="2200" dirty="0">
                <a:latin typeface="Century Gothic" panose="020B0502020202020204" pitchFamily="34" charset="0"/>
                <a:ea typeface="Calibri"/>
                <a:cs typeface="Calibri"/>
              </a:rPr>
              <a:t>, and upcoming webinar</a:t>
            </a:r>
          </a:p>
        </p:txBody>
      </p:sp>
    </p:spTree>
    <p:extLst>
      <p:ext uri="{BB962C8B-B14F-4D97-AF65-F5344CB8AC3E}">
        <p14:creationId xmlns:p14="http://schemas.microsoft.com/office/powerpoint/2010/main" val="38155888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E9545-22F7-B9FE-737F-1B2D0F389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852" y="636690"/>
            <a:ext cx="10515600" cy="773389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chemeClr val="accent6"/>
                </a:solidFill>
                <a:latin typeface="Century Gothic"/>
              </a:rPr>
              <a:t>Training and Service Programs Division: </a:t>
            </a:r>
            <a:br>
              <a:rPr lang="en-US" sz="4000" b="1" dirty="0">
                <a:solidFill>
                  <a:schemeClr val="accent6"/>
                </a:solidFill>
                <a:latin typeface="Century Gothic"/>
              </a:rPr>
            </a:br>
            <a:r>
              <a:rPr lang="en-US" sz="4000" b="1" dirty="0">
                <a:solidFill>
                  <a:schemeClr val="accent6"/>
                </a:solidFill>
                <a:latin typeface="Century Gothic"/>
              </a:rPr>
              <a:t>FY 2024 New Awards</a:t>
            </a:r>
            <a:endParaRPr lang="en-US" sz="4000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3E364C-10E7-7440-39D4-9E09320260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852" y="1240321"/>
            <a:ext cx="10515600" cy="459429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US" dirty="0">
              <a:latin typeface="Calibri" panose="020F0502020204030204"/>
              <a:cs typeface="Calibri" panose="020F0502020204030204"/>
            </a:endParaRPr>
          </a:p>
          <a:p>
            <a:pPr marL="0" indent="0">
              <a:buNone/>
            </a:pPr>
            <a:endParaRPr lang="en-US" dirty="0">
              <a:latin typeface="Century Gothic"/>
            </a:endParaRPr>
          </a:p>
          <a:p>
            <a:pPr marL="0" indent="0">
              <a:buNone/>
            </a:pPr>
            <a:endParaRPr lang="en-US" dirty="0">
              <a:latin typeface="Century Gothic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2E83D6-F29C-EBCE-50E8-148D346AAF57}"/>
              </a:ext>
            </a:extLst>
          </p:cNvPr>
          <p:cNvSpPr txBox="1"/>
          <p:nvPr/>
        </p:nvSpPr>
        <p:spPr>
          <a:xfrm>
            <a:off x="523853" y="1760042"/>
            <a:ext cx="11087122" cy="424731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Century Gothic" panose="020B0502020202020204" pitchFamily="34" charset="0"/>
                <a:cs typeface="Calibri"/>
              </a:rPr>
              <a:t>Disability Innovation Fund: </a:t>
            </a:r>
            <a:r>
              <a:rPr lang="en-US" sz="2800" dirty="0">
                <a:latin typeface="Century Gothic" panose="020B0502020202020204" pitchFamily="34" charset="0"/>
                <a:cs typeface="Calibri"/>
              </a:rPr>
              <a:t>$251m in 27 awards to 16 states, the District of Columbia and the Commonwealth of the Northern Marianas Islands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Century Gothic" panose="020B0502020202020204" pitchFamily="34" charset="0"/>
                <a:cs typeface="Calibri"/>
              </a:rPr>
              <a:t>Braille Training: </a:t>
            </a:r>
            <a:r>
              <a:rPr lang="en-US" sz="2800" dirty="0">
                <a:latin typeface="Century Gothic" panose="020B0502020202020204" pitchFamily="34" charset="0"/>
                <a:cs typeface="Calibri"/>
              </a:rPr>
              <a:t>$344,999 in 3 awards to universities in 3 states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Century Gothic" panose="020B0502020202020204" pitchFamily="34" charset="0"/>
                <a:cs typeface="Calibri"/>
              </a:rPr>
              <a:t>American Indian Vocational Rehabilitation Service</a:t>
            </a:r>
            <a:r>
              <a:rPr lang="en-US" sz="2800" dirty="0">
                <a:latin typeface="Century Gothic" panose="020B0502020202020204" pitchFamily="34" charset="0"/>
                <a:cs typeface="Calibri"/>
              </a:rPr>
              <a:t>: $29.9m in 38 awards to Tribes in 19 States</a:t>
            </a:r>
          </a:p>
          <a:p>
            <a:pPr marL="342900" indent="-342900">
              <a:buFont typeface="Wingdings"/>
              <a:buChar char="Ø"/>
            </a:pPr>
            <a:endParaRPr lang="en-US" sz="2800" dirty="0">
              <a:latin typeface="Century Gothic" panose="020B0502020202020204" pitchFamily="34" charset="0"/>
              <a:cs typeface="Calibri"/>
            </a:endParaRPr>
          </a:p>
          <a:p>
            <a:r>
              <a:rPr lang="en-US" sz="2800" dirty="0">
                <a:latin typeface="Century Gothic" panose="020B0502020202020204" pitchFamily="34" charset="0"/>
                <a:cs typeface="Calibri"/>
              </a:rPr>
              <a:t>Refer to program pages on </a:t>
            </a:r>
            <a:r>
              <a:rPr lang="en-US" sz="2800" dirty="0">
                <a:latin typeface="Century Gothic" panose="020B0502020202020204" pitchFamily="34" charset="0"/>
                <a:cs typeface="Calibri"/>
                <a:hlinkClick r:id="rId3"/>
              </a:rPr>
              <a:t>RSA website</a:t>
            </a:r>
            <a:r>
              <a:rPr lang="en-US" sz="2800" dirty="0">
                <a:latin typeface="Century Gothic" panose="020B0502020202020204" pitchFamily="34" charset="0"/>
                <a:cs typeface="Calibri"/>
              </a:rPr>
              <a:t> for specific grantee information.</a:t>
            </a:r>
          </a:p>
          <a:p>
            <a:pPr marL="342900" indent="-342900">
              <a:buFont typeface="Wingdings"/>
              <a:buChar char="Ø"/>
            </a:pPr>
            <a:endParaRPr lang="en-US" b="1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97163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 descr="List of session presenters">
            <a:extLst>
              <a:ext uri="{FF2B5EF4-FFF2-40B4-BE49-F238E27FC236}">
                <a16:creationId xmlns:a16="http://schemas.microsoft.com/office/drawing/2014/main" id="{65FCFFFC-D78A-4EFF-9562-BDC110C97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913" y="1242875"/>
            <a:ext cx="10515600" cy="4880822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/>
          </a:p>
          <a:p>
            <a:pPr marL="0" indent="0">
              <a:buNone/>
            </a:pPr>
            <a:endParaRPr lang="en-US" sz="3300">
              <a:solidFill>
                <a:schemeClr val="accent1"/>
              </a:solidFill>
            </a:endParaRP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4817AEE5-A52E-4CC9-990C-06817A53B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472" y="346051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6"/>
                </a:solidFill>
                <a:latin typeface="Century Gothic" panose="020B0502020202020204" pitchFamily="34" charset="0"/>
              </a:rPr>
              <a:t>Presenters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3FA0D23F-D921-4E47-8904-4069D2DE6FE9}"/>
              </a:ext>
            </a:extLst>
          </p:cNvPr>
          <p:cNvSpPr txBox="1">
            <a:spLocks/>
          </p:cNvSpPr>
          <p:nvPr/>
        </p:nvSpPr>
        <p:spPr>
          <a:xfrm>
            <a:off x="604838" y="1619203"/>
            <a:ext cx="11472861" cy="4648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600"/>
              </a:spcAft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/>
              </a:rPr>
              <a:t>Carol </a:t>
            </a:r>
            <a:r>
              <a:rPr lang="en-US" sz="3200" dirty="0">
                <a:latin typeface="Century Gothic"/>
              </a:rPr>
              <a:t>Dobak: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entury Gothic"/>
              </a:rPr>
              <a:t>Deputy Commissioner</a:t>
            </a:r>
            <a:r>
              <a:rPr lang="en-US" sz="3200" dirty="0">
                <a:solidFill>
                  <a:schemeClr val="accent1"/>
                </a:solidFill>
                <a:latin typeface="Century Gothic"/>
              </a:rPr>
              <a:t>, RSA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entury Gothic"/>
            </a:endParaRPr>
          </a:p>
          <a:p>
            <a:pPr>
              <a:lnSpc>
                <a:spcPct val="100000"/>
              </a:lnSpc>
              <a:spcAft>
                <a:spcPts val="600"/>
              </a:spcAft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/>
              </a:rPr>
              <a:t>Christopher Pope</a:t>
            </a:r>
            <a:r>
              <a:rPr lang="en-US" sz="3200" dirty="0">
                <a:latin typeface="Century Gothic"/>
              </a:rPr>
              <a:t>: </a:t>
            </a:r>
            <a:r>
              <a:rPr lang="en-US" sz="3200" dirty="0">
                <a:solidFill>
                  <a:schemeClr val="accent1"/>
                </a:solidFill>
                <a:latin typeface="Century Gothic"/>
              </a:rPr>
              <a:t>Director, SMPID</a:t>
            </a:r>
            <a:endParaRPr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  <a:defRPr/>
            </a:pPr>
            <a:r>
              <a:rPr lang="en-US" sz="3200" dirty="0">
                <a:latin typeface="Century Gothic"/>
              </a:rPr>
              <a:t>Michael Quinn: </a:t>
            </a:r>
            <a:r>
              <a:rPr lang="en-US" sz="3200" dirty="0">
                <a:solidFill>
                  <a:schemeClr val="accent1"/>
                </a:solidFill>
                <a:latin typeface="Century Gothic"/>
              </a:rPr>
              <a:t>Chief, Data Collection and Analysis Unit</a:t>
            </a:r>
          </a:p>
          <a:p>
            <a:pPr>
              <a:lnSpc>
                <a:spcPct val="100000"/>
              </a:lnSpc>
              <a:spcAft>
                <a:spcPts val="600"/>
              </a:spcAft>
              <a:defRPr/>
            </a:pPr>
            <a:r>
              <a:rPr lang="en-US" sz="3200" dirty="0">
                <a:latin typeface="Century Gothic"/>
              </a:rPr>
              <a:t>Suzanne Mitchell: </a:t>
            </a:r>
            <a:r>
              <a:rPr lang="en-US" sz="3200" dirty="0">
                <a:solidFill>
                  <a:schemeClr val="accent1"/>
                </a:solidFill>
                <a:latin typeface="Century Gothic"/>
              </a:rPr>
              <a:t>Chief, VR Program Unit</a:t>
            </a:r>
            <a:endParaRPr lang="en-US" sz="3200" dirty="0">
              <a:solidFill>
                <a:schemeClr val="accent1"/>
              </a:solidFill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  <a:defRPr/>
            </a:pPr>
            <a:r>
              <a:rPr lang="en-US" sz="3200" dirty="0">
                <a:latin typeface="Century Gothic"/>
              </a:rPr>
              <a:t>Ashley Brizzo:</a:t>
            </a:r>
            <a:r>
              <a:rPr lang="en-US" sz="3200" dirty="0">
                <a:solidFill>
                  <a:srgbClr val="000000"/>
                </a:solidFill>
                <a:latin typeface="Century Gothic"/>
              </a:rPr>
              <a:t> </a:t>
            </a:r>
            <a:r>
              <a:rPr lang="en-US" sz="3200" dirty="0">
                <a:solidFill>
                  <a:schemeClr val="accent6"/>
                </a:solidFill>
                <a:latin typeface="Century Gothic"/>
              </a:rPr>
              <a:t>Director, TSPD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320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6488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E9545-22F7-B9FE-737F-1B2D0F389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502" y="996708"/>
            <a:ext cx="10603948" cy="1270345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chemeClr val="accent6"/>
                </a:solidFill>
                <a:latin typeface="Century Gothic"/>
              </a:rPr>
              <a:t>Training and Service Programs Division: </a:t>
            </a:r>
            <a:r>
              <a:rPr lang="en-US" sz="4000" b="1" dirty="0">
                <a:solidFill>
                  <a:schemeClr val="accent6"/>
                </a:solidFill>
                <a:latin typeface="Century Gothic" panose="020B0502020202020204" pitchFamily="34" charset="0"/>
                <a:cs typeface="Calibri Light"/>
              </a:rPr>
              <a:t>Anticipated FY 2025 </a:t>
            </a:r>
            <a:br>
              <a:rPr lang="en-US" sz="4000" b="1" dirty="0">
                <a:solidFill>
                  <a:schemeClr val="accent6"/>
                </a:solidFill>
                <a:latin typeface="Century Gothic" panose="020B0502020202020204" pitchFamily="34" charset="0"/>
                <a:cs typeface="Calibri Light"/>
              </a:rPr>
            </a:br>
            <a:r>
              <a:rPr lang="en-US" sz="4000" b="1" dirty="0">
                <a:solidFill>
                  <a:schemeClr val="accent6"/>
                </a:solidFill>
                <a:latin typeface="Century Gothic" panose="020B0502020202020204" pitchFamily="34" charset="0"/>
                <a:cs typeface="Calibri Light"/>
              </a:rPr>
              <a:t>Discretionary Grant Competitions</a:t>
            </a:r>
            <a:endParaRPr lang="en-US" sz="4000" dirty="0">
              <a:solidFill>
                <a:schemeClr val="accent6"/>
              </a:solidFill>
              <a:latin typeface="Century Gothic" panose="020B0502020202020204" pitchFamily="34" charset="0"/>
              <a:cs typeface="Calibri Light"/>
            </a:endParaRPr>
          </a:p>
          <a:p>
            <a:pPr algn="ctr"/>
            <a:endParaRPr lang="en-US" sz="4000" b="1" dirty="0">
              <a:solidFill>
                <a:schemeClr val="accent1"/>
              </a:solidFill>
              <a:latin typeface="Century Gothic" panose="020B0502020202020204" pitchFamily="34" charset="0"/>
              <a:cs typeface="Calibri Light" panose="020F03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3E364C-10E7-7440-39D4-9E09320260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852" y="1483277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US" dirty="0">
              <a:latin typeface="Calibri" panose="020F0502020204030204"/>
              <a:cs typeface="Calibri" panose="020F0502020204030204"/>
            </a:endParaRPr>
          </a:p>
          <a:p>
            <a:pPr marL="0" indent="0">
              <a:buNone/>
            </a:pPr>
            <a:endParaRPr lang="en-US" dirty="0">
              <a:latin typeface="Century Gothic"/>
            </a:endParaRPr>
          </a:p>
          <a:p>
            <a:pPr marL="0" indent="0">
              <a:buNone/>
            </a:pPr>
            <a:endParaRPr lang="en-US" dirty="0">
              <a:latin typeface="Century Gothic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3333F8-3DEA-FA98-B7FF-6CAC624CD81A}"/>
              </a:ext>
            </a:extLst>
          </p:cNvPr>
          <p:cNvSpPr txBox="1"/>
          <p:nvPr/>
        </p:nvSpPr>
        <p:spPr>
          <a:xfrm>
            <a:off x="694394" y="2267053"/>
            <a:ext cx="10661371" cy="55092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entury Gothic" panose="020B0502020202020204" pitchFamily="34" charset="0"/>
              </a:rPr>
              <a:t>American Indian Vocational Rehabilitation Services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entury Gothic" panose="020B0502020202020204" pitchFamily="34" charset="0"/>
              </a:rPr>
              <a:t>Rehabilitation Long-Term Training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entury Gothic" panose="020B0502020202020204" pitchFamily="34" charset="0"/>
                <a:cs typeface="Calibri"/>
              </a:rPr>
              <a:t>Innovative Rehabilitation Training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entury Gothic" panose="020B0502020202020204" pitchFamily="34" charset="0"/>
              </a:rPr>
              <a:t>Vocational Rehabilitation TA</a:t>
            </a:r>
            <a:endParaRPr lang="en-US" sz="2800" dirty="0">
              <a:latin typeface="Century Gothic" panose="020B0502020202020204" pitchFamily="34" charset="0"/>
              <a:cs typeface="Calibri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entury Gothic" panose="020B0502020202020204" pitchFamily="34" charset="0"/>
                <a:cs typeface="Calibri"/>
              </a:rPr>
              <a:t>Training and Information for Parents of Children with Disabilities - Parent Information and Training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Century Gothic" panose="020B0502020202020204" pitchFamily="34" charset="0"/>
                <a:cs typeface="Calibri"/>
              </a:rPr>
              <a:t>National Parent Information and Training Center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>
              <a:cs typeface="Calibri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>
              <a:cs typeface="Calibri"/>
            </a:endParaRPr>
          </a:p>
          <a:p>
            <a:endParaRPr lang="en-US" sz="3200" b="1" dirty="0">
              <a:cs typeface="Calibri"/>
            </a:endParaRPr>
          </a:p>
          <a:p>
            <a:endParaRPr lang="en-US" sz="3200" b="1" dirty="0">
              <a:cs typeface="Calibri"/>
            </a:endParaRPr>
          </a:p>
          <a:p>
            <a:endParaRPr lang="en-US" sz="28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809625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1D45B-41D9-40D4-A86A-5B512FF08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0588" y="965199"/>
            <a:ext cx="3894732" cy="492760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b="1" spc="-50" dirty="0">
                <a:solidFill>
                  <a:schemeClr val="accent6"/>
                </a:solidFill>
                <a:latin typeface="Century Gothic" panose="020B0502020202020204" pitchFamily="34" charset="0"/>
              </a:rPr>
              <a:t>Questions &amp; </a:t>
            </a:r>
            <a:br>
              <a:rPr lang="en-US" sz="4400" b="1" spc="-50" dirty="0">
                <a:solidFill>
                  <a:schemeClr val="accent6"/>
                </a:solidFill>
                <a:latin typeface="Century Gothic" panose="020B0502020202020204" pitchFamily="34" charset="0"/>
              </a:rPr>
            </a:br>
            <a:r>
              <a:rPr lang="en-US" sz="4400" b="1" spc="-50" dirty="0">
                <a:solidFill>
                  <a:schemeClr val="accent6"/>
                </a:solidFill>
                <a:latin typeface="Century Gothic" panose="020B0502020202020204" pitchFamily="34" charset="0"/>
              </a:rPr>
              <a:t>Answers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BDE7CF2-B6CF-48F4-BF1A-392D55928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4096512" y="2587752"/>
            <a:ext cx="0" cy="17739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89421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B2DBE-3E8D-46B7-AE3A-FC6069AC4A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278" y="-3842738"/>
            <a:ext cx="11869444" cy="4947637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6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Connect with RSA &amp; OSERS</a:t>
            </a:r>
            <a:endParaRPr lang="en-US" sz="4000" b="1" dirty="0">
              <a:solidFill>
                <a:schemeClr val="accent6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A87AC5-5F06-0B28-6725-B2BD2077573A}"/>
              </a:ext>
            </a:extLst>
          </p:cNvPr>
          <p:cNvSpPr txBox="1"/>
          <p:nvPr/>
        </p:nvSpPr>
        <p:spPr>
          <a:xfrm>
            <a:off x="514349" y="1209675"/>
            <a:ext cx="1134557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Century Gothic" panose="020B0502020202020204" pitchFamily="34" charset="0"/>
              </a:rPr>
              <a:t>Website: </a:t>
            </a:r>
            <a:r>
              <a:rPr lang="en-US" sz="3200" dirty="0">
                <a:solidFill>
                  <a:srgbClr val="6B9F25"/>
                </a:solidFill>
                <a:latin typeface="Century Gothic" panose="020B0502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rsa.ed.gov</a:t>
            </a:r>
          </a:p>
          <a:p>
            <a:endParaRPr lang="en-US" sz="3200" dirty="0">
              <a:solidFill>
                <a:srgbClr val="6B9F25"/>
              </a:solidFill>
              <a:latin typeface="Century Gothic" panose="020B0502020202020204" pitchFamily="34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Century Gothic" panose="020B0502020202020204" pitchFamily="34" charset="0"/>
              </a:rPr>
              <a:t>OSERS X: </a:t>
            </a:r>
            <a:r>
              <a:rPr lang="en-US" sz="3200" dirty="0">
                <a:latin typeface="Century Gothic" panose="020B0502020202020204" pitchFamily="34" charset="0"/>
                <a:hlinkClick r:id="rId4"/>
              </a:rPr>
              <a:t>https://x.com/ed_sped_rehab</a:t>
            </a:r>
            <a:r>
              <a:rPr lang="en-US" sz="3200" dirty="0">
                <a:latin typeface="Century Gothic" panose="020B0502020202020204" pitchFamily="34" charset="0"/>
              </a:rPr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>
              <a:latin typeface="Century Gothic" panose="020B0502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Century Gothic" panose="020B0502020202020204" pitchFamily="34" charset="0"/>
              </a:rPr>
              <a:t>OSERS Blog: </a:t>
            </a:r>
            <a:r>
              <a:rPr lang="en-US" sz="3200" dirty="0">
                <a:latin typeface="Century Gothic" panose="020B0502020202020204" pitchFamily="34" charset="0"/>
                <a:hlinkClick r:id="rId5"/>
              </a:rPr>
              <a:t>https://sites.ed.gov/osers/</a:t>
            </a:r>
            <a:r>
              <a:rPr lang="en-US" sz="3200" dirty="0">
                <a:latin typeface="Century Gothic" panose="020B0502020202020204" pitchFamily="34" charset="0"/>
              </a:rPr>
              <a:t> </a:t>
            </a:r>
          </a:p>
          <a:p>
            <a:r>
              <a:rPr lang="en-US" sz="3200" dirty="0">
                <a:solidFill>
                  <a:srgbClr val="6B9F25"/>
                </a:solidFill>
                <a:latin typeface="Century Gothic" panose="020B0502020202020204" pitchFamily="34" charset="0"/>
              </a:rPr>
              <a:t> 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pic>
        <p:nvPicPr>
          <p:cNvPr id="3" name="Picture 2" descr="2024 NDEAM poster. Says “Access to Good Jobs for All” &amp; “National Disability Employment Awareness Month.” A road leads to 6 photos of diverse disabled workers in various workplaces. The DOL seal is next to the words “Office of Disability Employment Policy, U.S. Department of Labor.”">
            <a:extLst>
              <a:ext uri="{FF2B5EF4-FFF2-40B4-BE49-F238E27FC236}">
                <a16:creationId xmlns:a16="http://schemas.microsoft.com/office/drawing/2014/main" id="{69FFE2A6-1E8C-77EC-75BE-6530DEABFB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28"/>
          <a:stretch/>
        </p:blipFill>
        <p:spPr bwMode="auto">
          <a:xfrm>
            <a:off x="4054635" y="3866138"/>
            <a:ext cx="4082730" cy="2296536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94739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1D45B-41D9-40D4-A86A-5B512FF08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0587" y="965199"/>
            <a:ext cx="6630311" cy="492760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b="1" spc="-50" dirty="0">
                <a:solidFill>
                  <a:schemeClr val="accent6"/>
                </a:solidFill>
                <a:latin typeface="Century Gothic" panose="020B0502020202020204" pitchFamily="34" charset="0"/>
              </a:rPr>
              <a:t>Welcome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BDE7CF2-B6CF-48F4-BF1A-392D55928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4096512" y="2587752"/>
            <a:ext cx="0" cy="17739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3482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1D45B-41D9-40D4-A86A-5B512FF08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0587" y="965199"/>
            <a:ext cx="6630311" cy="492760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b="1" spc="-50" dirty="0">
                <a:solidFill>
                  <a:schemeClr val="accent6"/>
                </a:solidFill>
                <a:latin typeface="Century Gothic" panose="020B0502020202020204" pitchFamily="34" charset="0"/>
              </a:rPr>
              <a:t>VR Program </a:t>
            </a:r>
            <a:br>
              <a:rPr lang="en-US" sz="4400" b="1" spc="-50" dirty="0">
                <a:solidFill>
                  <a:schemeClr val="accent6"/>
                </a:solidFill>
                <a:latin typeface="Century Gothic" panose="020B0502020202020204" pitchFamily="34" charset="0"/>
              </a:rPr>
            </a:br>
            <a:r>
              <a:rPr lang="en-US" sz="4400" b="1" spc="-50" dirty="0">
                <a:solidFill>
                  <a:schemeClr val="accent6"/>
                </a:solidFill>
                <a:latin typeface="Century Gothic" panose="020B0502020202020204" pitchFamily="34" charset="0"/>
              </a:rPr>
              <a:t>News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BDE7CF2-B6CF-48F4-BF1A-392D55928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4096512" y="2587752"/>
            <a:ext cx="0" cy="17739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2985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 descr="List of session presenters">
            <a:extLst>
              <a:ext uri="{FF2B5EF4-FFF2-40B4-BE49-F238E27FC236}">
                <a16:creationId xmlns:a16="http://schemas.microsoft.com/office/drawing/2014/main" id="{65FCFFFC-D78A-4EFF-9562-BDC110C97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913" y="1242875"/>
            <a:ext cx="10515600" cy="4880822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/>
          </a:p>
          <a:p>
            <a:pPr marL="0" indent="0">
              <a:buNone/>
            </a:pPr>
            <a:endParaRPr lang="en-US" sz="3300">
              <a:solidFill>
                <a:schemeClr val="accent1"/>
              </a:solidFill>
            </a:endParaRP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4817AEE5-A52E-4CC9-990C-06817A53B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797" y="149934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6"/>
                </a:solidFill>
                <a:latin typeface="Century Gothic" panose="020B0502020202020204" pitchFamily="34" charset="0"/>
              </a:rPr>
              <a:t>VR Program News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3FA0D23F-D921-4E47-8904-4069D2DE6FE9}"/>
              </a:ext>
            </a:extLst>
          </p:cNvPr>
          <p:cNvSpPr txBox="1">
            <a:spLocks/>
          </p:cNvSpPr>
          <p:nvPr/>
        </p:nvSpPr>
        <p:spPr>
          <a:xfrm>
            <a:off x="633413" y="1242875"/>
            <a:ext cx="11472861" cy="4648200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600"/>
              </a:spcAft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/>
              </a:rPr>
              <a:t>FY 2025 Formula Grants under 1</a:t>
            </a:r>
            <a:r>
              <a:rPr kumimoji="0" lang="en-US" sz="3200" b="0" i="0" u="none" strike="noStrike" kern="1200" cap="none" spc="0" normalizeH="0" baseline="30000" noProof="0" dirty="0">
                <a:ln>
                  <a:noFill/>
                </a:ln>
                <a:effectLst/>
                <a:uLnTx/>
                <a:uFillTx/>
                <a:latin typeface="Century Gothic"/>
              </a:rPr>
              <a:t>st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/>
              </a:rPr>
              <a:t> C.R.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entury Gothic"/>
            </a:endParaRPr>
          </a:p>
          <a:p>
            <a:pPr>
              <a:lnSpc>
                <a:spcPct val="100000"/>
              </a:lnSpc>
              <a:spcAft>
                <a:spcPts val="600"/>
              </a:spcAft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/>
              </a:rPr>
              <a:t>GAN Attachments &amp; New Resource</a:t>
            </a:r>
          </a:p>
          <a:p>
            <a:pPr>
              <a:lnSpc>
                <a:spcPct val="100000"/>
              </a:lnSpc>
              <a:spcAft>
                <a:spcPts val="600"/>
              </a:spcAft>
              <a:defRPr/>
            </a:pPr>
            <a:r>
              <a:rPr lang="en-US" sz="3200" dirty="0">
                <a:latin typeface="Century Gothic"/>
              </a:rPr>
              <a:t>Prior Approval </a:t>
            </a:r>
          </a:p>
          <a:p>
            <a:pPr>
              <a:lnSpc>
                <a:spcPct val="100000"/>
              </a:lnSpc>
              <a:spcAft>
                <a:spcPts val="600"/>
              </a:spcAft>
              <a:defRPr/>
            </a:pPr>
            <a:r>
              <a:rPr lang="en-US" sz="3200" dirty="0">
                <a:latin typeface="Century Gothic"/>
              </a:rPr>
              <a:t>Order of Selection Implementation</a:t>
            </a:r>
          </a:p>
          <a:p>
            <a:pPr>
              <a:lnSpc>
                <a:spcPct val="100000"/>
              </a:lnSpc>
              <a:spcAft>
                <a:spcPts val="600"/>
              </a:spcAft>
              <a:defRPr/>
            </a:pPr>
            <a:r>
              <a:rPr lang="en-US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/>
              </a:rPr>
              <a:t>Real Property Reporting</a:t>
            </a:r>
          </a:p>
          <a:p>
            <a:pPr>
              <a:lnSpc>
                <a:spcPct val="100000"/>
              </a:lnSpc>
              <a:spcAft>
                <a:spcPts val="600"/>
              </a:spcAft>
              <a:defRPr/>
            </a:pPr>
            <a:r>
              <a:rPr lang="en-US" sz="3200" dirty="0">
                <a:latin typeface="Century Gothic"/>
              </a:rPr>
              <a:t>WIOA Reauthorization </a:t>
            </a:r>
          </a:p>
          <a:p>
            <a:pPr>
              <a:lnSpc>
                <a:spcPct val="100000"/>
              </a:lnSpc>
              <a:spcAft>
                <a:spcPts val="600"/>
              </a:spcAft>
              <a:defRPr/>
            </a:pPr>
            <a:r>
              <a:rPr lang="en-US" sz="3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/>
              </a:rPr>
              <a:t>FY 2025 VR </a:t>
            </a:r>
            <a:r>
              <a:rPr lang="en-US" sz="3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entury Gothic"/>
              </a:rPr>
              <a:t>Program Monitoring</a:t>
            </a:r>
            <a:endParaRPr 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  <a:defRPr/>
            </a:pPr>
            <a:endParaRPr lang="en-US" sz="3200" dirty="0">
              <a:latin typeface="Century Gothic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3200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420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1D45B-41D9-40D4-A86A-5B512FF08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0587" y="965199"/>
            <a:ext cx="6630311" cy="492760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b="1" spc="-50" dirty="0">
                <a:solidFill>
                  <a:schemeClr val="accent6"/>
                </a:solidFill>
                <a:latin typeface="Century Gothic" panose="020B0502020202020204" pitchFamily="34" charset="0"/>
              </a:rPr>
              <a:t>PY 2023 in Review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BDE7CF2-B6CF-48F4-BF1A-392D55928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4096512" y="2587752"/>
            <a:ext cx="0" cy="17739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5826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B6CAE-F1D4-0E17-FBEF-8D437FA24E19}"/>
              </a:ext>
            </a:extLst>
          </p:cNvPr>
          <p:cNvSpPr txBox="1">
            <a:spLocks/>
          </p:cNvSpPr>
          <p:nvPr/>
        </p:nvSpPr>
        <p:spPr>
          <a:xfrm>
            <a:off x="119550" y="-104490"/>
            <a:ext cx="11155680" cy="14507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700" i="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dirty="0">
              <a:latin typeface="+mn-lt"/>
            </a:endParaRPr>
          </a:p>
          <a:p>
            <a:r>
              <a:rPr lang="en-US" sz="4000" b="1" dirty="0">
                <a:solidFill>
                  <a:schemeClr val="accent6"/>
                </a:solidFill>
                <a:latin typeface="Century Gothic" panose="020B0502020202020204" pitchFamily="34" charset="0"/>
              </a:rPr>
              <a:t>Trends in Intake and Participation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D00DB61F-5A38-3E8F-40AE-EB1CCFD9018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1864104"/>
              </p:ext>
            </p:extLst>
          </p:nvPr>
        </p:nvGraphicFramePr>
        <p:xfrm>
          <a:off x="518160" y="1110342"/>
          <a:ext cx="11155679" cy="51267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60469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69BB7-CD1F-0A88-E73B-2B52ED2FAF52}"/>
              </a:ext>
            </a:extLst>
          </p:cNvPr>
          <p:cNvSpPr txBox="1">
            <a:spLocks/>
          </p:cNvSpPr>
          <p:nvPr/>
        </p:nvSpPr>
        <p:spPr>
          <a:xfrm>
            <a:off x="79465" y="-99075"/>
            <a:ext cx="11155680" cy="1211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600" i="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b="1" dirty="0">
              <a:solidFill>
                <a:schemeClr val="accent6"/>
              </a:solidFill>
              <a:latin typeface="+mn-lt"/>
            </a:endParaRPr>
          </a:p>
          <a:p>
            <a:r>
              <a:rPr lang="en-US" sz="4000" b="1" dirty="0">
                <a:solidFill>
                  <a:schemeClr val="accent6"/>
                </a:solidFill>
                <a:latin typeface="Century Gothic" panose="020B0502020202020204" pitchFamily="34" charset="0"/>
              </a:rPr>
              <a:t>Trends in Pre-Employment Transition Services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77BC40F4-F4D9-EA30-887D-BA55EF7BC6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2812774"/>
              </p:ext>
            </p:extLst>
          </p:nvPr>
        </p:nvGraphicFramePr>
        <p:xfrm>
          <a:off x="308065" y="1243950"/>
          <a:ext cx="11575869" cy="47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15608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0CF29C5-7CB0-6DD3-E19D-2C8234FDFE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249848"/>
              </p:ext>
            </p:extLst>
          </p:nvPr>
        </p:nvGraphicFramePr>
        <p:xfrm>
          <a:off x="316411" y="1211458"/>
          <a:ext cx="11559177" cy="4756068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039803">
                  <a:extLst>
                    <a:ext uri="{9D8B030D-6E8A-4147-A177-3AD203B41FA5}">
                      <a16:colId xmlns:a16="http://schemas.microsoft.com/office/drawing/2014/main" val="1124467507"/>
                    </a:ext>
                  </a:extLst>
                </a:gridCol>
                <a:gridCol w="998290">
                  <a:extLst>
                    <a:ext uri="{9D8B030D-6E8A-4147-A177-3AD203B41FA5}">
                      <a16:colId xmlns:a16="http://schemas.microsoft.com/office/drawing/2014/main" val="2232959466"/>
                    </a:ext>
                  </a:extLst>
                </a:gridCol>
                <a:gridCol w="1031210">
                  <a:extLst>
                    <a:ext uri="{9D8B030D-6E8A-4147-A177-3AD203B41FA5}">
                      <a16:colId xmlns:a16="http://schemas.microsoft.com/office/drawing/2014/main" val="3067432706"/>
                    </a:ext>
                  </a:extLst>
                </a:gridCol>
                <a:gridCol w="1070294">
                  <a:extLst>
                    <a:ext uri="{9D8B030D-6E8A-4147-A177-3AD203B41FA5}">
                      <a16:colId xmlns:a16="http://schemas.microsoft.com/office/drawing/2014/main" val="3957225176"/>
                    </a:ext>
                  </a:extLst>
                </a:gridCol>
                <a:gridCol w="1070294">
                  <a:extLst>
                    <a:ext uri="{9D8B030D-6E8A-4147-A177-3AD203B41FA5}">
                      <a16:colId xmlns:a16="http://schemas.microsoft.com/office/drawing/2014/main" val="2660568534"/>
                    </a:ext>
                  </a:extLst>
                </a:gridCol>
                <a:gridCol w="1011915">
                  <a:extLst>
                    <a:ext uri="{9D8B030D-6E8A-4147-A177-3AD203B41FA5}">
                      <a16:colId xmlns:a16="http://schemas.microsoft.com/office/drawing/2014/main" val="883195235"/>
                    </a:ext>
                  </a:extLst>
                </a:gridCol>
                <a:gridCol w="1021644">
                  <a:extLst>
                    <a:ext uri="{9D8B030D-6E8A-4147-A177-3AD203B41FA5}">
                      <a16:colId xmlns:a16="http://schemas.microsoft.com/office/drawing/2014/main" val="623017078"/>
                    </a:ext>
                  </a:extLst>
                </a:gridCol>
                <a:gridCol w="1021644">
                  <a:extLst>
                    <a:ext uri="{9D8B030D-6E8A-4147-A177-3AD203B41FA5}">
                      <a16:colId xmlns:a16="http://schemas.microsoft.com/office/drawing/2014/main" val="782910375"/>
                    </a:ext>
                  </a:extLst>
                </a:gridCol>
                <a:gridCol w="1294083">
                  <a:extLst>
                    <a:ext uri="{9D8B030D-6E8A-4147-A177-3AD203B41FA5}">
                      <a16:colId xmlns:a16="http://schemas.microsoft.com/office/drawing/2014/main" val="3631850391"/>
                    </a:ext>
                  </a:extLst>
                </a:gridCol>
              </a:tblGrid>
              <a:tr h="213770">
                <a:tc>
                  <a:txBody>
                    <a:bodyPr/>
                    <a:lstStyle/>
                    <a:p>
                      <a:pPr algn="r" fontAlgn="b"/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solidFill>
                            <a:srgbClr val="000000"/>
                          </a:solidFill>
                          <a:effectLst/>
                        </a:rPr>
                        <a:t>First to Last Year Comparisons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1918737"/>
                  </a:ext>
                </a:extLst>
              </a:tr>
              <a:tr h="320370">
                <a:tc>
                  <a:txBody>
                    <a:bodyPr/>
                    <a:lstStyle/>
                    <a:p>
                      <a:pPr algn="ctr" fontAlgn="b"/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solidFill>
                            <a:srgbClr val="000000"/>
                          </a:solidFill>
                          <a:effectLst/>
                        </a:rPr>
                        <a:t>PY 2017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solidFill>
                            <a:srgbClr val="000000"/>
                          </a:solidFill>
                          <a:effectLst/>
                        </a:rPr>
                        <a:t>PY 2018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PY 2019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solidFill>
                            <a:srgbClr val="000000"/>
                          </a:solidFill>
                          <a:effectLst/>
                        </a:rPr>
                        <a:t>PY 2020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solidFill>
                            <a:srgbClr val="000000"/>
                          </a:solidFill>
                          <a:effectLst/>
                        </a:rPr>
                        <a:t>PY 2021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PY 2022</a:t>
                      </a: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0" u="none" strike="noStrike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PY 2023</a:t>
                      </a: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% Change</a:t>
                      </a:r>
                      <a:endParaRPr lang="en-US" sz="18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238524"/>
                  </a:ext>
                </a:extLst>
              </a:tr>
              <a:tr h="243585">
                <a:tc>
                  <a:txBody>
                    <a:bodyPr/>
                    <a:lstStyle/>
                    <a:p>
                      <a:pPr algn="l" fontAlgn="b"/>
                      <a:endParaRPr lang="en-US" sz="2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308045"/>
                  </a:ext>
                </a:extLst>
              </a:tr>
              <a:tr h="24358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spc="-30" baseline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Measurable Skills Gains Rate</a:t>
                      </a:r>
                      <a:endParaRPr lang="en-US" sz="2000" b="1" i="0" u="none" strike="noStrike" spc="-30" baseline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u="none" strike="noStrike">
                          <a:solidFill>
                            <a:srgbClr val="000000"/>
                          </a:solidFill>
                          <a:effectLst/>
                        </a:rPr>
                        <a:t>21%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u="none" strike="noStrike">
                          <a:solidFill>
                            <a:srgbClr val="000000"/>
                          </a:solidFill>
                          <a:effectLst/>
                        </a:rPr>
                        <a:t>23%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u="none" strike="noStrike">
                          <a:solidFill>
                            <a:srgbClr val="000000"/>
                          </a:solidFill>
                          <a:effectLst/>
                        </a:rPr>
                        <a:t>31%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u="none" strike="noStrike">
                          <a:solidFill>
                            <a:srgbClr val="000000"/>
                          </a:solidFill>
                          <a:effectLst/>
                        </a:rPr>
                        <a:t>43%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u="none" strike="noStrike">
                          <a:solidFill>
                            <a:srgbClr val="000000"/>
                          </a:solidFill>
                          <a:effectLst/>
                        </a:rPr>
                        <a:t>43%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u="none" strike="noStrike">
                          <a:solidFill>
                            <a:srgbClr val="000000"/>
                          </a:solidFill>
                          <a:effectLst/>
                        </a:rPr>
                        <a:t>49%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52%</a:t>
                      </a: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31%</a:t>
                      </a:r>
                      <a:endParaRPr lang="en-US" sz="24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7410086"/>
                  </a:ext>
                </a:extLst>
              </a:tr>
              <a:tr h="112556"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131448"/>
                  </a:ext>
                </a:extLst>
              </a:tr>
              <a:tr h="24358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Employment Rate Q2</a:t>
                      </a:r>
                      <a:endParaRPr lang="en-US" sz="20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u="none" strike="noStrike">
                          <a:solidFill>
                            <a:srgbClr val="000000"/>
                          </a:solidFill>
                          <a:effectLst/>
                        </a:rPr>
                        <a:t>50%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u="none" strike="noStrike">
                          <a:solidFill>
                            <a:srgbClr val="000000"/>
                          </a:solidFill>
                          <a:effectLst/>
                        </a:rPr>
                        <a:t>51%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u="none" strike="noStrike">
                          <a:solidFill>
                            <a:srgbClr val="000000"/>
                          </a:solidFill>
                          <a:effectLst/>
                        </a:rPr>
                        <a:t>49%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u="none" strike="noStrike">
                          <a:solidFill>
                            <a:srgbClr val="000000"/>
                          </a:solidFill>
                          <a:effectLst/>
                        </a:rPr>
                        <a:t>53%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u="none" strike="noStrike">
                          <a:solidFill>
                            <a:srgbClr val="000000"/>
                          </a:solidFill>
                          <a:effectLst/>
                        </a:rPr>
                        <a:t>56%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56%</a:t>
                      </a: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6%</a:t>
                      </a:r>
                      <a:endParaRPr lang="en-US" sz="24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8457490"/>
                  </a:ext>
                </a:extLst>
              </a:tr>
              <a:tr h="243585"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4684890"/>
                  </a:ext>
                </a:extLst>
              </a:tr>
              <a:tr h="32037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Median Earnings Q2</a:t>
                      </a:r>
                      <a:endParaRPr lang="en-US" sz="20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u="none" strike="noStrike">
                          <a:solidFill>
                            <a:srgbClr val="000000"/>
                          </a:solidFill>
                          <a:effectLst/>
                        </a:rPr>
                        <a:t>$3,875 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u="none" strike="noStrike">
                          <a:solidFill>
                            <a:srgbClr val="000000"/>
                          </a:solidFill>
                          <a:effectLst/>
                        </a:rPr>
                        <a:t>$4,005 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u="none" strike="noStrike">
                          <a:solidFill>
                            <a:srgbClr val="000000"/>
                          </a:solidFill>
                          <a:effectLst/>
                        </a:rPr>
                        <a:t>$4,280 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u="none" strike="noStrike">
                          <a:solidFill>
                            <a:srgbClr val="000000"/>
                          </a:solidFill>
                          <a:effectLst/>
                        </a:rPr>
                        <a:t>$4,776 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u="none" strike="noStrike">
                          <a:solidFill>
                            <a:srgbClr val="000000"/>
                          </a:solidFill>
                          <a:effectLst/>
                        </a:rPr>
                        <a:t>$5,130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$5,513</a:t>
                      </a: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42%</a:t>
                      </a:r>
                      <a:endParaRPr lang="en-US" sz="24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881204"/>
                  </a:ext>
                </a:extLst>
              </a:tr>
              <a:tr h="243585"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0108595"/>
                  </a:ext>
                </a:extLst>
              </a:tr>
              <a:tr h="24358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Employment Rate Q4</a:t>
                      </a:r>
                      <a:endParaRPr lang="en-US" sz="20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u="none" strike="noStrike">
                          <a:solidFill>
                            <a:srgbClr val="000000"/>
                          </a:solidFill>
                          <a:effectLst/>
                        </a:rPr>
                        <a:t>43%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44%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u="none" strike="noStrike">
                          <a:solidFill>
                            <a:srgbClr val="000000"/>
                          </a:solidFill>
                          <a:effectLst/>
                        </a:rPr>
                        <a:t>48%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u="none" strike="noStrike">
                          <a:solidFill>
                            <a:srgbClr val="000000"/>
                          </a:solidFill>
                          <a:effectLst/>
                        </a:rPr>
                        <a:t>53%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53%</a:t>
                      </a: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10%</a:t>
                      </a:r>
                      <a:endParaRPr lang="en-US" sz="24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883879"/>
                  </a:ext>
                </a:extLst>
              </a:tr>
              <a:tr h="245942">
                <a:tc>
                  <a:txBody>
                    <a:bodyPr/>
                    <a:lstStyle/>
                    <a:p>
                      <a:pPr algn="l" fontAlgn="b"/>
                      <a:endParaRPr lang="en-US" sz="20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4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9331380"/>
                  </a:ext>
                </a:extLst>
              </a:tr>
              <a:tr h="21377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Credential Attainment Rate</a:t>
                      </a:r>
                      <a:endParaRPr lang="en-US" sz="20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u="none" strike="noStrike">
                          <a:solidFill>
                            <a:srgbClr val="000000"/>
                          </a:solidFill>
                          <a:effectLst/>
                        </a:rPr>
                        <a:t>11%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u="none" strike="noStrike">
                          <a:solidFill>
                            <a:srgbClr val="000000"/>
                          </a:solidFill>
                          <a:effectLst/>
                        </a:rPr>
                        <a:t>23%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u="none" strike="noStrike">
                          <a:solidFill>
                            <a:srgbClr val="000000"/>
                          </a:solidFill>
                          <a:effectLst/>
                        </a:rPr>
                        <a:t>31%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u="none" strike="noStrike">
                          <a:solidFill>
                            <a:srgbClr val="000000"/>
                          </a:solidFill>
                          <a:effectLst/>
                        </a:rPr>
                        <a:t>38%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41%</a:t>
                      </a: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30%</a:t>
                      </a:r>
                      <a:endParaRPr lang="en-US" sz="2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9" marR="5179" marT="517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0195410"/>
                  </a:ext>
                </a:extLst>
              </a:tr>
            </a:tbl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40781DFB-DDA1-55E5-3941-93C269EDDEEE}"/>
              </a:ext>
            </a:extLst>
          </p:cNvPr>
          <p:cNvSpPr txBox="1">
            <a:spLocks/>
          </p:cNvSpPr>
          <p:nvPr/>
        </p:nvSpPr>
        <p:spPr>
          <a:xfrm>
            <a:off x="146140" y="0"/>
            <a:ext cx="11155680" cy="121145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600" i="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400" dirty="0">
              <a:solidFill>
                <a:schemeClr val="tx1"/>
              </a:solidFill>
              <a:latin typeface="+mn-lt"/>
            </a:endParaRPr>
          </a:p>
          <a:p>
            <a:r>
              <a:rPr lang="en-US" sz="4000" b="1" dirty="0">
                <a:solidFill>
                  <a:schemeClr val="accent6"/>
                </a:solidFill>
                <a:latin typeface="Century Gothic" panose="020B0502020202020204" pitchFamily="34" charset="0"/>
              </a:rPr>
              <a:t>Trends in WIOA Indicator Performance</a:t>
            </a:r>
          </a:p>
        </p:txBody>
      </p:sp>
    </p:spTree>
    <p:extLst>
      <p:ext uri="{BB962C8B-B14F-4D97-AF65-F5344CB8AC3E}">
        <p14:creationId xmlns:p14="http://schemas.microsoft.com/office/powerpoint/2010/main" val="862278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SA Design Masters">
  <a:themeElements>
    <a:clrScheme name="OSERS Brand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SERS_PPT_Template_OSERS--Name--Location--01-29-2020.potx" id="{4CBD5D93-7D7B-45BD-80B0-CABB468D21AE}" vid="{F693F03E-9861-4B34-9524-196563F7EFE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B1D78679677024C92B49F42965B824B" ma:contentTypeVersion="13" ma:contentTypeDescription="Create a new document." ma:contentTypeScope="" ma:versionID="5b56077e1b9500281998b1689aefcc24">
  <xsd:schema xmlns:xsd="http://www.w3.org/2001/XMLSchema" xmlns:xs="http://www.w3.org/2001/XMLSchema" xmlns:p="http://schemas.microsoft.com/office/2006/metadata/properties" xmlns:ns2="a8f4f48c-d55d-4625-8121-08fdad9dc02e" xmlns:ns3="1a8891b2-1cf9-42d5-86da-aa042c4bacc4" targetNamespace="http://schemas.microsoft.com/office/2006/metadata/properties" ma:root="true" ma:fieldsID="884d4fe0bb50614504c2b019b3e34e4e" ns2:_="" ns3:_="">
    <xsd:import namespace="a8f4f48c-d55d-4625-8121-08fdad9dc02e"/>
    <xsd:import namespace="1a8891b2-1cf9-42d5-86da-aa042c4bacc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f4f48c-d55d-4625-8121-08fdad9dc02e" elementFormDefault="qualified">
    <xsd:import namespace="http://schemas.microsoft.com/office/2006/documentManagement/types"/>
    <xsd:import namespace="http://schemas.microsoft.com/office/infopath/2007/PartnerControls"/>
    <xsd:element name="SharedWithUsers" ma:index="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8891b2-1cf9-42d5-86da-aa042c4bac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FEAA089-138A-4A3D-9850-C156CD312D29}">
  <ds:schemaRefs>
    <ds:schemaRef ds:uri="1a8891b2-1cf9-42d5-86da-aa042c4bacc4"/>
    <ds:schemaRef ds:uri="a8f4f48c-d55d-4625-8121-08fdad9dc02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6917072D-4650-4BA3-BD8E-05B085A3796B}">
  <ds:schemaRefs>
    <ds:schemaRef ds:uri="http://www.w3.org/XML/1998/namespace"/>
    <ds:schemaRef ds:uri="http://purl.org/dc/elements/1.1/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1a8891b2-1cf9-42d5-86da-aa042c4bacc4"/>
    <ds:schemaRef ds:uri="a8f4f48c-d55d-4625-8121-08fdad9dc02e"/>
  </ds:schemaRefs>
</ds:datastoreItem>
</file>

<file path=customXml/itemProps3.xml><?xml version="1.0" encoding="utf-8"?>
<ds:datastoreItem xmlns:ds="http://schemas.openxmlformats.org/officeDocument/2006/customXml" ds:itemID="{CAA0AEBB-0D7A-420F-A4A7-665831EADB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1156</TotalTime>
  <Words>1765</Words>
  <Application>Microsoft Office PowerPoint</Application>
  <PresentationFormat>Widescreen</PresentationFormat>
  <Paragraphs>683</Paragraphs>
  <Slides>22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Calibri Light</vt:lpstr>
      <vt:lpstr>Century Gothic</vt:lpstr>
      <vt:lpstr>Wingdings</vt:lpstr>
      <vt:lpstr>Wingdings 3</vt:lpstr>
      <vt:lpstr>Office Theme</vt:lpstr>
      <vt:lpstr>RSA Design Masters</vt:lpstr>
      <vt:lpstr>Supporting the Value Proposition</vt:lpstr>
      <vt:lpstr>Presenters</vt:lpstr>
      <vt:lpstr>Welcome</vt:lpstr>
      <vt:lpstr>VR Program  News</vt:lpstr>
      <vt:lpstr>VR Program News</vt:lpstr>
      <vt:lpstr>PY 2023 in Review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VR Program  Guidance and Implementation</vt:lpstr>
      <vt:lpstr>Training and Service Programs Division: Program Implementation Highlights</vt:lpstr>
      <vt:lpstr>Training and Service Programs Division:  FY 2024 New Awards</vt:lpstr>
      <vt:lpstr>Training and Service Programs Division: Anticipated FY 2025  Discretionary Grant Competitions </vt:lpstr>
      <vt:lpstr>Questions &amp;  Answers</vt:lpstr>
      <vt:lpstr>Connect with RSA &amp; OSERS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Quinn, Michael</dc:creator>
  <cp:lastModifiedBy>Pope, Christopher</cp:lastModifiedBy>
  <cp:revision>23</cp:revision>
  <cp:lastPrinted>2024-10-16T12:25:05Z</cp:lastPrinted>
  <dcterms:created xsi:type="dcterms:W3CDTF">2021-10-07T17:41:24Z</dcterms:created>
  <dcterms:modified xsi:type="dcterms:W3CDTF">2024-10-21T18:09:02Z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0x010100DB1D78679677024C92B49F42965B824B</vt:lpwstr>
  </property>
</Properties>
</file>